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4" ContentType="video/unknown"/>
  <Default Extension="vml" ContentType="application/vnd.openxmlformats-officedocument.vmlDrawing"/>
  <Default Extension="rels" ContentType="application/vnd.openxmlformats-package.relationships+xml"/>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5.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6.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60" r:id="rId1"/>
  </p:sldMasterIdLst>
  <p:notesMasterIdLst>
    <p:notesMasterId r:id="rId38"/>
  </p:notesMasterIdLst>
  <p:handoutMasterIdLst>
    <p:handoutMasterId r:id="rId39"/>
  </p:handoutMasterIdLst>
  <p:sldIdLst>
    <p:sldId id="662" r:id="rId2"/>
    <p:sldId id="515" r:id="rId3"/>
    <p:sldId id="566" r:id="rId4"/>
    <p:sldId id="614" r:id="rId5"/>
    <p:sldId id="615" r:id="rId6"/>
    <p:sldId id="616" r:id="rId7"/>
    <p:sldId id="618" r:id="rId8"/>
    <p:sldId id="619" r:id="rId9"/>
    <p:sldId id="506" r:id="rId10"/>
    <p:sldId id="420" r:id="rId11"/>
    <p:sldId id="421" r:id="rId12"/>
    <p:sldId id="661" r:id="rId13"/>
    <p:sldId id="639" r:id="rId14"/>
    <p:sldId id="607" r:id="rId15"/>
    <p:sldId id="608" r:id="rId16"/>
    <p:sldId id="655" r:id="rId17"/>
    <p:sldId id="667" r:id="rId18"/>
    <p:sldId id="609" r:id="rId19"/>
    <p:sldId id="656" r:id="rId20"/>
    <p:sldId id="669" r:id="rId21"/>
    <p:sldId id="610" r:id="rId22"/>
    <p:sldId id="657" r:id="rId23"/>
    <p:sldId id="670" r:id="rId24"/>
    <p:sldId id="611" r:id="rId25"/>
    <p:sldId id="612" r:id="rId26"/>
    <p:sldId id="663" r:id="rId27"/>
    <p:sldId id="664" r:id="rId28"/>
    <p:sldId id="665" r:id="rId29"/>
    <p:sldId id="666" r:id="rId30"/>
    <p:sldId id="644" r:id="rId31"/>
    <p:sldId id="654" r:id="rId32"/>
    <p:sldId id="265" r:id="rId33"/>
    <p:sldId id="671" r:id="rId34"/>
    <p:sldId id="658" r:id="rId35"/>
    <p:sldId id="659" r:id="rId36"/>
    <p:sldId id="66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9219"/>
    <a:srgbClr val="EFC349"/>
    <a:srgbClr val="B3EBB3"/>
    <a:srgbClr val="DFBACE"/>
    <a:srgbClr val="B04FFD"/>
    <a:srgbClr val="01714B"/>
    <a:srgbClr val="1D7F54"/>
    <a:srgbClr val="4EB013"/>
    <a:srgbClr val="D45235"/>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05" autoAdjust="0"/>
    <p:restoredTop sz="87001" autoAdjust="0"/>
  </p:normalViewPr>
  <p:slideViewPr>
    <p:cSldViewPr snapToGrid="0" snapToObjects="1">
      <p:cViewPr>
        <p:scale>
          <a:sx n="75" d="100"/>
          <a:sy n="75" d="100"/>
        </p:scale>
        <p:origin x="-592" y="-112"/>
      </p:cViewPr>
      <p:guideLst>
        <p:guide orient="horz" pos="2160"/>
        <p:guide pos="2880"/>
      </p:guideLst>
    </p:cSldViewPr>
  </p:slideViewPr>
  <p:outlineViewPr>
    <p:cViewPr>
      <p:scale>
        <a:sx n="33" d="100"/>
        <a:sy n="33" d="100"/>
      </p:scale>
      <p:origin x="0" y="-15120"/>
    </p:cViewPr>
  </p:outlineViewPr>
  <p:notesTextViewPr>
    <p:cViewPr>
      <p:scale>
        <a:sx n="100" d="100"/>
        <a:sy n="100" d="100"/>
      </p:scale>
      <p:origin x="0" y="0"/>
    </p:cViewPr>
  </p:notesTextViewPr>
  <p:sorterViewPr>
    <p:cViewPr>
      <p:scale>
        <a:sx n="115" d="100"/>
        <a:sy n="115" d="100"/>
      </p:scale>
      <p:origin x="0" y="1568"/>
    </p:cViewPr>
  </p:sorterViewPr>
  <p:notesViewPr>
    <p:cSldViewPr snapToGrid="0" snapToObjects="1">
      <p:cViewPr varScale="1">
        <p:scale>
          <a:sx n="76" d="100"/>
          <a:sy n="76" d="100"/>
        </p:scale>
        <p:origin x="3504" y="192"/>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97B5ABAB-22CC-004E-9BC0-C7BC61AE68DC}" type="datetimeFigureOut">
              <a:rPr lang="en-US" smtClean="0"/>
              <a:t>1/25/17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E76CCC-F4F0-4C45-8297-DA380BD48E70}" type="slidenum">
              <a:rPr lang="en-US" smtClean="0"/>
              <a:t>‹#›</a:t>
            </a:fld>
            <a:endParaRPr lang="en-US"/>
          </a:p>
        </p:txBody>
      </p:sp>
    </p:spTree>
    <p:extLst>
      <p:ext uri="{BB962C8B-B14F-4D97-AF65-F5344CB8AC3E}">
        <p14:creationId xmlns:p14="http://schemas.microsoft.com/office/powerpoint/2010/main" val="10969423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DC48D20-0205-C04D-A1B3-529E922151F9}" type="datetimeFigureOut">
              <a:rPr lang="en-US" smtClean="0"/>
              <a:t>1/25/17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29D4E-866A-8F47-9A35-AF0ACE2F39CA}" type="slidenum">
              <a:rPr lang="en-US" smtClean="0"/>
              <a:t>‹#›</a:t>
            </a:fld>
            <a:endParaRPr lang="en-US"/>
          </a:p>
        </p:txBody>
      </p:sp>
    </p:spTree>
    <p:extLst>
      <p:ext uri="{BB962C8B-B14F-4D97-AF65-F5344CB8AC3E}">
        <p14:creationId xmlns:p14="http://schemas.microsoft.com/office/powerpoint/2010/main" val="89730848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4037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9-12</a:t>
            </a:r>
            <a:r>
              <a:rPr lang="en-US" b="1" baseline="0" dirty="0" smtClean="0">
                <a:latin typeface="Times New Roman" charset="0"/>
                <a:cs typeface="Times New Roman" charset="0"/>
              </a:rPr>
              <a:t>    5 minutes</a:t>
            </a:r>
          </a:p>
          <a:p>
            <a:pPr rtl="0"/>
            <a:endParaRPr lang="en-US" sz="1200" b="1" i="0" u="none" strike="noStrike" kern="1200" dirty="0" smtClean="0">
              <a:solidFill>
                <a:schemeClr val="tx1"/>
              </a:solidFill>
              <a:effectLst/>
              <a:latin typeface="+mn-lt"/>
              <a:ea typeface="+mn-ea"/>
              <a:cs typeface="+mn-cs"/>
            </a:endParaRPr>
          </a:p>
          <a:p>
            <a:pPr rtl="0"/>
            <a:r>
              <a:rPr lang="en-US" sz="1200" b="1" i="0" u="none" strike="noStrike" kern="1200" dirty="0" smtClean="0">
                <a:solidFill>
                  <a:schemeClr val="tx1"/>
                </a:solidFill>
                <a:effectLst/>
                <a:latin typeface="+mn-lt"/>
                <a:ea typeface="+mn-ea"/>
                <a:cs typeface="+mn-cs"/>
              </a:rPr>
              <a:t>2 minutes</a:t>
            </a:r>
            <a:endParaRPr lang="en-US" dirty="0" smtClean="0">
              <a:effectLst/>
            </a:endParaRPr>
          </a:p>
          <a:p>
            <a:pPr rtl="0"/>
            <a:r>
              <a:rPr lang="en-US" sz="1200" b="0" i="0" u="none" strike="noStrike" kern="1200" dirty="0" smtClean="0">
                <a:solidFill>
                  <a:schemeClr val="tx1"/>
                </a:solidFill>
                <a:effectLst/>
                <a:latin typeface="+mn-lt"/>
                <a:ea typeface="+mn-ea"/>
                <a:cs typeface="+mn-cs"/>
              </a:rPr>
              <a:t>Let participants know that Start Smart 2.0 connects to Smarter Balanced State Test: </a:t>
            </a:r>
            <a:endParaRPr lang="en-US" dirty="0" smtClean="0">
              <a:effectLst/>
            </a:endParaRPr>
          </a:p>
          <a:p>
            <a:pPr rtl="0"/>
            <a:r>
              <a:rPr lang="en-US" sz="1200" b="0" i="0" u="none" strike="noStrike" kern="1200" dirty="0" smtClean="0">
                <a:solidFill>
                  <a:schemeClr val="tx1"/>
                </a:solidFill>
                <a:effectLst/>
                <a:latin typeface="+mn-lt"/>
                <a:ea typeface="+mn-ea"/>
                <a:cs typeface="+mn-cs"/>
              </a:rPr>
              <a:t>The test presents  ” 2 or 3 stimuli”  from which the student draws information to formulate a response. In Start Smart 2.0 students are presented with two texts: a visual text and an infographic.</a:t>
            </a:r>
            <a:endParaRPr lang="en-US" dirty="0" smtClean="0">
              <a:effectLst/>
            </a:endParaRPr>
          </a:p>
          <a:p>
            <a:pPr rtl="0"/>
            <a:r>
              <a:rPr lang="en-US" sz="1200" b="0" i="0" u="none" strike="noStrike" kern="1200" dirty="0" smtClean="0">
                <a:solidFill>
                  <a:schemeClr val="tx1"/>
                </a:solidFill>
                <a:effectLst/>
                <a:latin typeface="+mn-lt"/>
                <a:ea typeface="+mn-ea"/>
                <a:cs typeface="+mn-cs"/>
              </a:rPr>
              <a:t>Let participants know that the two texts used in Start Smart 2.0 bridge ELs into using Dual Text Stimuli:  1. </a:t>
            </a:r>
            <a:r>
              <a:rPr lang="en-US" sz="1200" b="1" i="0" u="none" strike="noStrike" kern="1200" dirty="0" smtClean="0">
                <a:solidFill>
                  <a:schemeClr val="tx1"/>
                </a:solidFill>
                <a:effectLst/>
                <a:latin typeface="+mn-lt"/>
                <a:ea typeface="+mn-ea"/>
                <a:cs typeface="+mn-cs"/>
              </a:rPr>
              <a:t>Visual Text</a:t>
            </a:r>
            <a:r>
              <a:rPr lang="en-US" sz="1200" b="0" i="0" u="none" strike="noStrike" kern="1200" dirty="0" smtClean="0">
                <a:solidFill>
                  <a:schemeClr val="tx1"/>
                </a:solidFill>
                <a:effectLst/>
                <a:latin typeface="+mn-lt"/>
                <a:ea typeface="+mn-ea"/>
                <a:cs typeface="+mn-cs"/>
              </a:rPr>
              <a:t> (complex text) and 2. </a:t>
            </a:r>
            <a:r>
              <a:rPr lang="en-US" sz="1200" b="1" i="0" u="none" strike="noStrike" kern="1200" dirty="0" smtClean="0">
                <a:solidFill>
                  <a:schemeClr val="tx1"/>
                </a:solidFill>
                <a:effectLst/>
                <a:latin typeface="+mn-lt"/>
                <a:ea typeface="+mn-ea"/>
                <a:cs typeface="+mn-cs"/>
              </a:rPr>
              <a:t>Infographic</a:t>
            </a:r>
            <a:r>
              <a:rPr lang="en-US" sz="1200" b="0" i="0" u="none" strike="noStrike" kern="1200" dirty="0" smtClean="0">
                <a:solidFill>
                  <a:schemeClr val="tx1"/>
                </a:solidFill>
                <a:effectLst/>
                <a:latin typeface="+mn-lt"/>
                <a:ea typeface="+mn-ea"/>
                <a:cs typeface="+mn-cs"/>
              </a:rPr>
              <a:t> (Graph and other features i.e. visuals, charts, boxes, tables, etc. that provide additional information for speaker and reader to reference).</a:t>
            </a:r>
            <a:endParaRPr lang="en-US" dirty="0" smtClean="0">
              <a:effectLst/>
            </a:endParaRPr>
          </a:p>
          <a:p>
            <a:pPr rtl="0"/>
            <a:r>
              <a:rPr lang="en-US" dirty="0" smtClean="0"/>
              <a:t/>
            </a:r>
            <a:br>
              <a:rPr lang="en-US" dirty="0" smtClean="0"/>
            </a:br>
            <a:r>
              <a:rPr lang="en-US" sz="1200" b="1" i="0" u="none" strike="noStrike" kern="1200" dirty="0" smtClean="0">
                <a:solidFill>
                  <a:schemeClr val="tx1"/>
                </a:solidFill>
                <a:effectLst/>
                <a:latin typeface="+mn-lt"/>
                <a:ea typeface="+mn-ea"/>
                <a:cs typeface="+mn-cs"/>
              </a:rPr>
              <a:t>Say:</a:t>
            </a:r>
            <a:endParaRPr lang="en-US" dirty="0" smtClean="0">
              <a:effectLst/>
            </a:endParaRP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   The teacher uses the same texts throughout the lessons to continue building on the understanding of the themes and ideas represented in the texts. The students use a different text set to practice the Constructive Conversation Skills.</a:t>
            </a:r>
            <a:endParaRPr lang="en-US" dirty="0" smtClean="0">
              <a:effectLst/>
            </a:endParaRPr>
          </a:p>
          <a:p>
            <a:pPr rtl="0"/>
            <a:r>
              <a:rPr lang="en-US" sz="1200" b="0" i="0" u="none" strike="noStrike" kern="1200" dirty="0" smtClean="0">
                <a:solidFill>
                  <a:schemeClr val="tx1"/>
                </a:solidFill>
                <a:effectLst/>
                <a:latin typeface="+mn-lt"/>
                <a:ea typeface="+mn-ea"/>
                <a:cs typeface="+mn-cs"/>
              </a:rPr>
              <a:t>•   Both text sets are aligned to either the Social Studies or the Next Generation Science Standards. However, these lessons are </a:t>
            </a:r>
            <a:r>
              <a:rPr lang="en-US" sz="1200" b="1" i="0" u="none" strike="noStrike" kern="1200" dirty="0" smtClean="0">
                <a:solidFill>
                  <a:schemeClr val="tx1"/>
                </a:solidFill>
                <a:effectLst/>
                <a:latin typeface="+mn-lt"/>
                <a:ea typeface="+mn-ea"/>
                <a:cs typeface="+mn-cs"/>
              </a:rPr>
              <a:t>not designed to teach content </a:t>
            </a:r>
            <a:r>
              <a:rPr lang="en-US" sz="1200" b="0" i="0" u="none" strike="noStrike" kern="1200" dirty="0" smtClean="0">
                <a:solidFill>
                  <a:schemeClr val="tx1"/>
                </a:solidFill>
                <a:effectLst/>
                <a:latin typeface="+mn-lt"/>
                <a:ea typeface="+mn-ea"/>
                <a:cs typeface="+mn-cs"/>
              </a:rPr>
              <a:t>standards but to develop complex oral output (academic and disciplinary language).</a:t>
            </a:r>
            <a:endParaRPr lang="en-US" dirty="0" smtClean="0">
              <a:effectLst/>
            </a:endParaRPr>
          </a:p>
          <a:p>
            <a:pPr rtl="0"/>
            <a:r>
              <a:rPr lang="en-US" sz="1200" b="0" i="0" u="none" strike="noStrike" kern="1200" dirty="0" smtClean="0">
                <a:solidFill>
                  <a:schemeClr val="tx1"/>
                </a:solidFill>
                <a:effectLst/>
                <a:latin typeface="+mn-lt"/>
                <a:ea typeface="+mn-ea"/>
                <a:cs typeface="+mn-cs"/>
              </a:rPr>
              <a:t>    </a:t>
            </a:r>
            <a:endParaRPr lang="en-US" dirty="0" smtClean="0">
              <a:effectLst/>
            </a:endParaRPr>
          </a:p>
          <a:p>
            <a:pPr rtl="0"/>
            <a:r>
              <a:rPr lang="en-US" sz="1200" b="0" i="0" u="none" strike="noStrike" kern="1200" dirty="0" smtClean="0">
                <a:solidFill>
                  <a:schemeClr val="tx1"/>
                </a:solidFill>
                <a:effectLst/>
                <a:latin typeface="+mn-lt"/>
                <a:ea typeface="+mn-ea"/>
                <a:cs typeface="+mn-cs"/>
              </a:rPr>
              <a:t>Let participants know that the skills of CREATE  and CLARIFY are used together to begin also apprenticing the students to use the Constructive Conversation Skills in a more fluid manner. The skills of FORTIFY and NEGOTIATE are practiced separately for the students to be able to analyze and discuss evidence from both texts and make inferences and draw conclusions.</a:t>
            </a:r>
            <a:endParaRPr lang="en-US" dirty="0" smtClean="0">
              <a:effectLst/>
            </a:endParaRPr>
          </a:p>
          <a:p>
            <a:pPr rtl="0"/>
            <a:r>
              <a:rPr lang="en-US" dirty="0" smtClean="0"/>
              <a:t/>
            </a:r>
            <a:br>
              <a:rPr lang="en-US" dirty="0" smtClean="0"/>
            </a:br>
            <a:endParaRPr lang="en-US" dirty="0"/>
          </a:p>
        </p:txBody>
      </p:sp>
    </p:spTree>
    <p:extLst>
      <p:ext uri="{BB962C8B-B14F-4D97-AF65-F5344CB8AC3E}">
        <p14:creationId xmlns:p14="http://schemas.microsoft.com/office/powerpoint/2010/main" val="290852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9-12</a:t>
            </a:r>
            <a:r>
              <a:rPr lang="en-US" b="1" baseline="0" dirty="0" smtClean="0">
                <a:latin typeface="Times New Roman" charset="0"/>
                <a:cs typeface="Times New Roman" charset="0"/>
              </a:rPr>
              <a:t>    5 minutes</a:t>
            </a:r>
          </a:p>
          <a:p>
            <a:pPr rtl="0"/>
            <a:endParaRPr lang="en-US" sz="1200" b="1" i="0" u="none" strike="noStrike" kern="1200" dirty="0" smtClean="0">
              <a:solidFill>
                <a:schemeClr val="tx1"/>
              </a:solidFill>
              <a:effectLst/>
              <a:latin typeface="+mn-lt"/>
              <a:ea typeface="+mn-ea"/>
              <a:cs typeface="+mn-cs"/>
            </a:endParaRPr>
          </a:p>
          <a:p>
            <a:pPr rtl="0"/>
            <a:r>
              <a:rPr lang="en-US" sz="1200" b="1" i="0" u="none" strike="noStrike" kern="1200" dirty="0" smtClean="0">
                <a:solidFill>
                  <a:schemeClr val="tx1"/>
                </a:solidFill>
                <a:effectLst/>
                <a:latin typeface="+mn-lt"/>
                <a:ea typeface="+mn-ea"/>
                <a:cs typeface="+mn-cs"/>
              </a:rPr>
              <a:t>1 minute</a:t>
            </a:r>
            <a:endParaRPr lang="en-US" dirty="0" smtClean="0">
              <a:effectLst/>
            </a:endParaRPr>
          </a:p>
          <a:p>
            <a:pPr rtl="0"/>
            <a:r>
              <a:rPr lang="en-US" sz="1200" b="1" i="0" u="none" strike="noStrike" kern="1200" dirty="0" smtClean="0">
                <a:solidFill>
                  <a:schemeClr val="tx1"/>
                </a:solidFill>
                <a:effectLst/>
                <a:latin typeface="+mn-lt"/>
                <a:ea typeface="+mn-ea"/>
                <a:cs typeface="+mn-cs"/>
              </a:rPr>
              <a:t>Say:</a:t>
            </a:r>
            <a:endParaRPr lang="en-US" dirty="0" smtClean="0">
              <a:effectLst/>
            </a:endParaRPr>
          </a:p>
          <a:p>
            <a:pPr rtl="0"/>
            <a:r>
              <a:rPr lang="en-US" sz="1200" b="0" i="0" u="none" strike="noStrike" kern="1200" dirty="0" smtClean="0">
                <a:solidFill>
                  <a:schemeClr val="tx1"/>
                </a:solidFill>
                <a:effectLst/>
                <a:latin typeface="+mn-lt"/>
                <a:ea typeface="+mn-ea"/>
                <a:cs typeface="+mn-cs"/>
              </a:rPr>
              <a:t>The Non-Model Conversation will be used to foster metacognition. Teacher will explicitly model the analysis of what makes a Non-Model Conversation.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Teacher will use the prompt and response starters according to the language of the skill as well as the new Constructive Conversation Listening Task Poster to guide the analysis of the Non-Model Conversation.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Teacher gradually releases the responsibility of using metacognitive strategies to the students.</a:t>
            </a:r>
            <a:endParaRPr lang="en-US" dirty="0" smtClean="0">
              <a:effectLst/>
            </a:endParaRPr>
          </a:p>
          <a:p>
            <a:r>
              <a:rPr lang="en-US" sz="1200" b="0" i="0" u="none" strike="noStrike" kern="1200" dirty="0" smtClean="0">
                <a:solidFill>
                  <a:schemeClr val="tx1"/>
                </a:solidFill>
                <a:effectLst/>
                <a:latin typeface="+mn-lt"/>
                <a:ea typeface="+mn-ea"/>
                <a:cs typeface="+mn-cs"/>
              </a:rPr>
              <a:t>Let the participants know that the new Constructive Conversation Listening Task Poster synthesizes the Norms and the Skills. It also refers to the use of academic and domain specific language.</a:t>
            </a:r>
            <a:endParaRPr lang="en-US" dirty="0"/>
          </a:p>
        </p:txBody>
      </p:sp>
    </p:spTree>
    <p:extLst>
      <p:ext uri="{BB962C8B-B14F-4D97-AF65-F5344CB8AC3E}">
        <p14:creationId xmlns:p14="http://schemas.microsoft.com/office/powerpoint/2010/main" val="1074903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9-12</a:t>
            </a:r>
            <a:r>
              <a:rPr lang="en-US" b="1" baseline="0" dirty="0" smtClean="0">
                <a:latin typeface="Times New Roman" charset="0"/>
                <a:cs typeface="Times New Roman" charset="0"/>
              </a:rPr>
              <a:t>    5 minutes</a:t>
            </a:r>
          </a:p>
          <a:p>
            <a:pPr rtl="0"/>
            <a:endParaRPr lang="en-US" sz="1200" b="1" i="0" u="none" strike="noStrike" kern="1200" dirty="0" smtClean="0">
              <a:solidFill>
                <a:schemeClr val="tx1"/>
              </a:solidFill>
              <a:effectLst/>
              <a:latin typeface="+mn-lt"/>
              <a:ea typeface="+mn-ea"/>
              <a:cs typeface="+mn-cs"/>
            </a:endParaRPr>
          </a:p>
          <a:p>
            <a:pPr rtl="0"/>
            <a:r>
              <a:rPr lang="en-US" sz="1200" b="1" i="0" u="none" strike="noStrike" kern="1200" dirty="0" smtClean="0">
                <a:solidFill>
                  <a:schemeClr val="tx1"/>
                </a:solidFill>
                <a:effectLst/>
                <a:latin typeface="+mn-lt"/>
                <a:ea typeface="+mn-ea"/>
                <a:cs typeface="+mn-cs"/>
              </a:rPr>
              <a:t>1 minute:</a:t>
            </a:r>
            <a:endParaRPr lang="en-US" dirty="0" smtClean="0">
              <a:effectLst/>
            </a:endParaRPr>
          </a:p>
          <a:p>
            <a:pPr rtl="0"/>
            <a:r>
              <a:rPr lang="en-US" sz="1200" b="0" i="0" u="none" strike="noStrike" kern="1200" dirty="0" smtClean="0">
                <a:solidFill>
                  <a:schemeClr val="tx1"/>
                </a:solidFill>
                <a:effectLst/>
                <a:latin typeface="+mn-lt"/>
                <a:ea typeface="+mn-ea"/>
                <a:cs typeface="+mn-cs"/>
              </a:rPr>
              <a:t>Let participants know that:</a:t>
            </a:r>
            <a:endParaRPr lang="en-US" dirty="0" smtClean="0">
              <a:effectLst/>
            </a:endParaRPr>
          </a:p>
          <a:p>
            <a:pPr rtl="0"/>
            <a:r>
              <a:rPr lang="en-US" sz="1200" b="0" i="0" u="none" strike="noStrike" kern="1200" dirty="0" smtClean="0">
                <a:solidFill>
                  <a:schemeClr val="tx1"/>
                </a:solidFill>
                <a:effectLst/>
                <a:latin typeface="+mn-lt"/>
                <a:ea typeface="+mn-ea"/>
                <a:cs typeface="+mn-cs"/>
              </a:rPr>
              <a:t>•       Writing is supported in lessons by means of using graphic organizers. Students take notes as they think and prepare for a conversation.</a:t>
            </a:r>
            <a:endParaRPr lang="en-US" dirty="0" smtClean="0">
              <a:effectLst/>
            </a:endParaRPr>
          </a:p>
          <a:p>
            <a:pPr rtl="0"/>
            <a:r>
              <a:rPr lang="en-US" sz="1200" b="0" i="0" u="none" strike="noStrike" kern="1200" dirty="0" smtClean="0">
                <a:solidFill>
                  <a:schemeClr val="tx1"/>
                </a:solidFill>
                <a:effectLst/>
                <a:latin typeface="+mn-lt"/>
                <a:ea typeface="+mn-ea"/>
                <a:cs typeface="+mn-cs"/>
              </a:rPr>
              <a:t>•       In addition to the use of graphic organizers, ELs will engage in Shared Writing in Primary Grades (K-2) or in Collaborative Writing in Upper Grades (3-5). They write Constructive Conversations in collaboration with teacher and peers.</a:t>
            </a:r>
            <a:endParaRPr lang="en-US" dirty="0" smtClean="0">
              <a:effectLst/>
            </a:endParaRPr>
          </a:p>
        </p:txBody>
      </p:sp>
    </p:spTree>
    <p:extLst>
      <p:ext uri="{BB962C8B-B14F-4D97-AF65-F5344CB8AC3E}">
        <p14:creationId xmlns:p14="http://schemas.microsoft.com/office/powerpoint/2010/main" val="2032189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10-22</a:t>
            </a:r>
            <a:r>
              <a:rPr lang="en-US" b="1" baseline="0" dirty="0" smtClean="0">
                <a:latin typeface="Times New Roman" charset="0"/>
                <a:cs typeface="Times New Roman" charset="0"/>
              </a:rPr>
              <a:t>    30 minutes</a:t>
            </a:r>
          </a:p>
          <a:p>
            <a:endParaRPr lang="en-US" dirty="0" smtClean="0"/>
          </a:p>
          <a:p>
            <a:r>
              <a:rPr lang="en-US" dirty="0" smtClean="0"/>
              <a:t>30 seconds</a:t>
            </a:r>
          </a:p>
          <a:p>
            <a:endParaRPr lang="en-US" dirty="0" smtClean="0"/>
          </a:p>
          <a:p>
            <a:r>
              <a:rPr lang="en-US" dirty="0" smtClean="0"/>
              <a:t>We</a:t>
            </a:r>
            <a:r>
              <a:rPr lang="en-US" baseline="0" dirty="0" smtClean="0"/>
              <a:t> are transitioning now into an opportunity to dig into the lessons.  We will be looking at the first key lessons for  3</a:t>
            </a:r>
            <a:r>
              <a:rPr lang="en-US" baseline="30000" dirty="0" smtClean="0"/>
              <a:t>rd</a:t>
            </a:r>
            <a:r>
              <a:rPr lang="en-US" baseline="0" dirty="0" smtClean="0"/>
              <a:t> grade.</a:t>
            </a:r>
            <a:endParaRPr lang="en-US" dirty="0"/>
          </a:p>
        </p:txBody>
      </p:sp>
    </p:spTree>
    <p:extLst>
      <p:ext uri="{BB962C8B-B14F-4D97-AF65-F5344CB8AC3E}">
        <p14:creationId xmlns:p14="http://schemas.microsoft.com/office/powerpoint/2010/main" val="646184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10-22</a:t>
            </a:r>
            <a:r>
              <a:rPr lang="en-US" b="1" baseline="0" dirty="0" smtClean="0">
                <a:latin typeface="Times New Roman" charset="0"/>
                <a:cs typeface="Times New Roman" charset="0"/>
              </a:rPr>
              <a:t>    30 minutes</a:t>
            </a:r>
          </a:p>
          <a:p>
            <a:endParaRPr lang="en-US" dirty="0" smtClean="0"/>
          </a:p>
          <a:p>
            <a:r>
              <a:rPr lang="en-US" dirty="0" smtClean="0"/>
              <a:t>6 minutes</a:t>
            </a:r>
          </a:p>
          <a:p>
            <a:endParaRPr lang="en-US" dirty="0" smtClean="0"/>
          </a:p>
          <a:p>
            <a:pPr marL="171450" indent="-171450">
              <a:buFont typeface="Arial"/>
              <a:buChar char="•"/>
            </a:pPr>
            <a:r>
              <a:rPr lang="en-US" dirty="0" smtClean="0"/>
              <a:t>Give teachers 2 minutes to browse</a:t>
            </a:r>
            <a:r>
              <a:rPr lang="en-US" baseline="0" dirty="0" smtClean="0"/>
              <a:t> Lesson 1.</a:t>
            </a:r>
          </a:p>
          <a:p>
            <a:pPr marL="171450" indent="-171450">
              <a:buFont typeface="Arial"/>
              <a:buChar char="•"/>
            </a:pPr>
            <a:r>
              <a:rPr lang="en-US" baseline="0" dirty="0" smtClean="0"/>
              <a:t>Share the prompt that is used during Lesson 1.</a:t>
            </a:r>
          </a:p>
          <a:p>
            <a:pPr marL="171450" indent="-171450">
              <a:buFont typeface="Arial"/>
              <a:buChar char="•"/>
            </a:pPr>
            <a:r>
              <a:rPr lang="en-US" baseline="0" dirty="0" smtClean="0"/>
              <a:t>Explain the Give One, Get One Strategy (See chart on page 2 of the lesson.)</a:t>
            </a:r>
          </a:p>
          <a:p>
            <a:pPr marL="171450" indent="-171450">
              <a:buFont typeface="Arial"/>
              <a:buChar char="•"/>
            </a:pPr>
            <a:r>
              <a:rPr lang="en-US" baseline="0" dirty="0" smtClean="0"/>
              <a:t>Have teachers engage in the Give One, Get One Strategy using the provided graphic organizer.  (They need to share with people not at the table they were sitting at.  Have them stand up to meet with people from other tables.)</a:t>
            </a:r>
          </a:p>
          <a:p>
            <a:pPr marL="171450" indent="-171450">
              <a:buFont typeface="Arial"/>
              <a:buChar char="•"/>
            </a:pPr>
            <a:r>
              <a:rPr lang="en-US" baseline="0" dirty="0" smtClean="0"/>
              <a:t>Have a couple of participants share out.</a:t>
            </a:r>
          </a:p>
          <a:p>
            <a:endParaRPr lang="en-US" dirty="0"/>
          </a:p>
        </p:txBody>
      </p:sp>
    </p:spTree>
    <p:extLst>
      <p:ext uri="{BB962C8B-B14F-4D97-AF65-F5344CB8AC3E}">
        <p14:creationId xmlns:p14="http://schemas.microsoft.com/office/powerpoint/2010/main" val="592172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b="1" dirty="0" smtClean="0">
                <a:latin typeface="Times New Roman" charset="0"/>
                <a:cs typeface="Times New Roman" charset="0"/>
              </a:rPr>
              <a:t>Slides 10-22</a:t>
            </a:r>
            <a:r>
              <a:rPr lang="en-US" b="1" baseline="0" dirty="0" smtClean="0">
                <a:latin typeface="Times New Roman" charset="0"/>
                <a:cs typeface="Times New Roman" charset="0"/>
              </a:rPr>
              <a:t>    30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latin typeface="Times New Roman" charset="0"/>
              <a:cs typeface="Times New Roman" charset="0"/>
            </a:endParaRPr>
          </a:p>
          <a:p>
            <a:r>
              <a:rPr lang="en-US" dirty="0" smtClean="0"/>
              <a:t>6 minutes (Slides 15-16)</a:t>
            </a:r>
          </a:p>
          <a:p>
            <a:endParaRPr lang="en-US" dirty="0" smtClean="0"/>
          </a:p>
          <a:p>
            <a:pPr marL="171450" indent="-171450">
              <a:buFont typeface="Arial"/>
              <a:buChar char="•"/>
            </a:pPr>
            <a:r>
              <a:rPr lang="en-US" dirty="0" smtClean="0"/>
              <a:t>Give teachers 2 minutes to browse</a:t>
            </a:r>
            <a:r>
              <a:rPr lang="en-US" baseline="0" dirty="0" smtClean="0"/>
              <a:t> Lesson 2.</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Share the prompt that is used during Lesson 2 and reference them to the first clarifying skill on the Conversation Pattern Card (handout).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Explain the Stand Up, Hand Up protocol (Reference the instructions on the top of page 8 of the lesson.)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Display the Visual Text on Slide 16 and have participants engage in a Constructive Conversation including the skill of paraphrasing to clarify in their conversation.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Tree>
    <p:extLst>
      <p:ext uri="{BB962C8B-B14F-4D97-AF65-F5344CB8AC3E}">
        <p14:creationId xmlns:p14="http://schemas.microsoft.com/office/powerpoint/2010/main" val="1204945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10-22</a:t>
            </a:r>
            <a:r>
              <a:rPr lang="en-US" b="1" baseline="0" dirty="0" smtClean="0">
                <a:latin typeface="Times New Roman" charset="0"/>
                <a:cs typeface="Times New Roman" charset="0"/>
              </a:rPr>
              <a:t>    30 minutes</a:t>
            </a:r>
          </a:p>
          <a:p>
            <a:endParaRPr lang="en-US" dirty="0" smtClean="0"/>
          </a:p>
          <a:p>
            <a:endParaRPr lang="en-US" dirty="0" smtClean="0"/>
          </a:p>
          <a:p>
            <a:r>
              <a:rPr lang="en-US" dirty="0" smtClean="0"/>
              <a:t>Slides 15-16</a:t>
            </a:r>
          </a:p>
          <a:p>
            <a:endParaRPr lang="en-US" dirty="0" smtClean="0"/>
          </a:p>
          <a:p>
            <a:r>
              <a:rPr lang="en-US" dirty="0" smtClean="0"/>
              <a:t>Display</a:t>
            </a:r>
            <a:r>
              <a:rPr lang="en-US" baseline="0" dirty="0" smtClean="0"/>
              <a:t> this visual as the participants are engaging in “paraphrasing” as they respond to the prompt on slide 15.</a:t>
            </a:r>
            <a:endParaRPr lang="en-US" dirty="0"/>
          </a:p>
        </p:txBody>
      </p:sp>
    </p:spTree>
    <p:extLst>
      <p:ext uri="{BB962C8B-B14F-4D97-AF65-F5344CB8AC3E}">
        <p14:creationId xmlns:p14="http://schemas.microsoft.com/office/powerpoint/2010/main" val="542674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10-22</a:t>
            </a:r>
            <a:r>
              <a:rPr lang="en-US" b="1" baseline="0" dirty="0" smtClean="0">
                <a:latin typeface="Times New Roman" charset="0"/>
                <a:cs typeface="Times New Roman" charset="0"/>
              </a:rPr>
              <a:t>    30 minutes</a:t>
            </a:r>
          </a:p>
          <a:p>
            <a:endParaRPr lang="en-US" dirty="0" smtClean="0"/>
          </a:p>
          <a:p>
            <a:r>
              <a:rPr lang="en-US" dirty="0" smtClean="0"/>
              <a:t>6 minutes (Slides 17-18)</a:t>
            </a:r>
          </a:p>
          <a:p>
            <a:endParaRPr lang="en-US" dirty="0" smtClean="0"/>
          </a:p>
          <a:p>
            <a:pPr marL="171450" indent="-171450">
              <a:buFont typeface="Arial"/>
              <a:buChar char="•"/>
            </a:pPr>
            <a:r>
              <a:rPr lang="en-US" dirty="0" smtClean="0"/>
              <a:t>Give teachers 2 minutes to browse</a:t>
            </a:r>
            <a:r>
              <a:rPr lang="en-US" baseline="0" dirty="0" smtClean="0"/>
              <a:t> Lesson 3.</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Share the prompt that is used during Lesson 3 and reference them to the second skill on the Conversation Pattern Card (handout).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Use the Stand Up, Hand Up protocol for participants to find a Constructive Conversation partner who they have not spoken with before.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Display the Visual Text on Slide 18 and have participants engage in a Constructive Conversation including the skill of building on each other’s ideas in their conversation.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TO PRESENTER:  In the lesson you will see that the teacher models using both paraphrasing and building on in “Exchanges 1 and 2”.  However, the focus for student practice (Exchange 3 and 4) and Constructive Conversation is the new skill of “building on each other’s ideas.”</a:t>
            </a:r>
          </a:p>
          <a:p>
            <a:endParaRPr lang="en-US" dirty="0"/>
          </a:p>
        </p:txBody>
      </p:sp>
    </p:spTree>
    <p:extLst>
      <p:ext uri="{BB962C8B-B14F-4D97-AF65-F5344CB8AC3E}">
        <p14:creationId xmlns:p14="http://schemas.microsoft.com/office/powerpoint/2010/main" val="744882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10-22</a:t>
            </a:r>
            <a:r>
              <a:rPr lang="en-US" b="1" baseline="0" dirty="0" smtClean="0">
                <a:latin typeface="Times New Roman" charset="0"/>
                <a:cs typeface="Times New Roman" charset="0"/>
              </a:rPr>
              <a:t>    30 minutes</a:t>
            </a:r>
          </a:p>
          <a:p>
            <a:endParaRPr lang="en-US" dirty="0" smtClean="0"/>
          </a:p>
          <a:p>
            <a:r>
              <a:rPr lang="en-US" dirty="0" smtClean="0"/>
              <a:t>Slides 17-18</a:t>
            </a:r>
          </a:p>
          <a:p>
            <a:endParaRPr lang="en-US" dirty="0" smtClean="0"/>
          </a:p>
          <a:p>
            <a:r>
              <a:rPr lang="en-US" dirty="0" smtClean="0"/>
              <a:t>Display</a:t>
            </a:r>
            <a:r>
              <a:rPr lang="en-US" baseline="0" dirty="0" smtClean="0"/>
              <a:t> this visual as the participants are engaging in “building on” as they respond to the prompt on slide 17.</a:t>
            </a:r>
            <a:endParaRPr lang="en-US" dirty="0" smtClean="0"/>
          </a:p>
          <a:p>
            <a:endParaRPr lang="en-US" dirty="0"/>
          </a:p>
        </p:txBody>
      </p:sp>
    </p:spTree>
    <p:extLst>
      <p:ext uri="{BB962C8B-B14F-4D97-AF65-F5344CB8AC3E}">
        <p14:creationId xmlns:p14="http://schemas.microsoft.com/office/powerpoint/2010/main" val="69227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10-22</a:t>
            </a:r>
            <a:r>
              <a:rPr lang="en-US" b="1" baseline="0" dirty="0" smtClean="0">
                <a:latin typeface="Times New Roman" charset="0"/>
                <a:cs typeface="Times New Roman" charset="0"/>
              </a:rPr>
              <a:t>    30 minutes</a:t>
            </a:r>
          </a:p>
          <a:p>
            <a:endParaRPr lang="en-US" dirty="0" smtClean="0"/>
          </a:p>
          <a:p>
            <a:r>
              <a:rPr lang="en-US" dirty="0" smtClean="0"/>
              <a:t>6 minutes (Slides 19-20)</a:t>
            </a:r>
          </a:p>
          <a:p>
            <a:endParaRPr lang="en-US" dirty="0" smtClean="0"/>
          </a:p>
          <a:p>
            <a:pPr marL="171450" indent="-171450">
              <a:buFont typeface="Arial"/>
              <a:buChar char="•"/>
            </a:pPr>
            <a:r>
              <a:rPr lang="en-US" dirty="0" smtClean="0"/>
              <a:t>Give teachers 2 minutes to browse</a:t>
            </a:r>
            <a:r>
              <a:rPr lang="en-US" baseline="0" dirty="0" smtClean="0"/>
              <a:t> Lesson 4.</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Share the prompt that is used during Lesson 4 and reference them to the third skill on the Conversation Pattern Card (handout).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Use the Stand Up, Hand Up protocol for participants to find a Constructive Conversation partner who they have not spoken with before.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Display the Visual Text on Slide 20 and have participants engage in a Constructive Conversation using the skill of prompting in their conversation.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TO PRESENTER:  In the lesson you will see that the teacher models using both paraphrasing, building on and prompting in “Exchanges 1 and 2”.  However, the focus for student practice (Exchange 3 and 4) and Constructive Conversation is the new skill of “prompting.”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Tree>
    <p:extLst>
      <p:ext uri="{BB962C8B-B14F-4D97-AF65-F5344CB8AC3E}">
        <p14:creationId xmlns:p14="http://schemas.microsoft.com/office/powerpoint/2010/main" val="156131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latin typeface="Times New Roman" charset="0"/>
                <a:cs typeface="Times New Roman" charset="0"/>
              </a:rPr>
              <a:t>Slides 2-8</a:t>
            </a:r>
            <a:r>
              <a:rPr lang="en-US" b="1" baseline="0" dirty="0" smtClean="0">
                <a:latin typeface="Times New Roman" charset="0"/>
                <a:cs typeface="Times New Roman" charset="0"/>
              </a:rPr>
              <a:t>    16 minutes</a:t>
            </a:r>
          </a:p>
          <a:p>
            <a:endParaRPr lang="en-US" dirty="0" smtClean="0">
              <a:latin typeface="Times New Roman" charset="0"/>
              <a:cs typeface="Times New Roman" charset="0"/>
            </a:endParaRPr>
          </a:p>
          <a:p>
            <a:r>
              <a:rPr lang="en-US" dirty="0" smtClean="0">
                <a:latin typeface="Times New Roman" charset="0"/>
                <a:cs typeface="Times New Roman" charset="0"/>
              </a:rPr>
              <a:t>30</a:t>
            </a:r>
            <a:r>
              <a:rPr lang="en-US" baseline="0" dirty="0" smtClean="0">
                <a:latin typeface="Times New Roman" charset="0"/>
                <a:cs typeface="Times New Roman" charset="0"/>
              </a:rPr>
              <a:t> seconds </a:t>
            </a:r>
            <a:r>
              <a:rPr lang="en-US" dirty="0" smtClean="0">
                <a:latin typeface="Times New Roman" charset="0"/>
                <a:cs typeface="Times New Roman" charset="0"/>
              </a:rPr>
              <a:t>on this slide</a:t>
            </a:r>
          </a:p>
          <a:p>
            <a:endParaRPr lang="en-US" dirty="0" smtClean="0">
              <a:latin typeface="Times New Roman" charset="0"/>
              <a:cs typeface="Times New Roman" charset="0"/>
            </a:endParaRPr>
          </a:p>
          <a:p>
            <a:r>
              <a:rPr lang="en-US" dirty="0" smtClean="0">
                <a:latin typeface="Times New Roman" charset="0"/>
                <a:cs typeface="Times New Roman" charset="0"/>
              </a:rPr>
              <a:t>Welcome participants.  </a:t>
            </a:r>
            <a:endParaRPr lang="en-US" dirty="0">
              <a:latin typeface="Times New Roman" charset="0"/>
              <a:cs typeface="Times New Roman" charset="0"/>
            </a:endParaRPr>
          </a:p>
        </p:txBody>
      </p:sp>
    </p:spTree>
    <p:extLst>
      <p:ext uri="{BB962C8B-B14F-4D97-AF65-F5344CB8AC3E}">
        <p14:creationId xmlns:p14="http://schemas.microsoft.com/office/powerpoint/2010/main" val="744834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10-22</a:t>
            </a:r>
            <a:r>
              <a:rPr lang="en-US" b="1" baseline="0" dirty="0" smtClean="0">
                <a:latin typeface="Times New Roman" charset="0"/>
                <a:cs typeface="Times New Roman" charset="0"/>
              </a:rPr>
              <a:t>    30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latin typeface="Times New Roman" charset="0"/>
              <a:cs typeface="Times New Roman" charset="0"/>
            </a:endParaRPr>
          </a:p>
          <a:p>
            <a:r>
              <a:rPr lang="en-US" dirty="0" smtClean="0"/>
              <a:t>Slides 19-20</a:t>
            </a:r>
          </a:p>
          <a:p>
            <a:endParaRPr lang="en-US" dirty="0" smtClean="0"/>
          </a:p>
          <a:p>
            <a:r>
              <a:rPr lang="en-US" dirty="0" smtClean="0"/>
              <a:t>Display</a:t>
            </a:r>
            <a:r>
              <a:rPr lang="en-US" baseline="0" dirty="0" smtClean="0"/>
              <a:t> this visual as the participants are engaging in “prompting” as they respond to the prompt on slide 19.</a:t>
            </a:r>
            <a:endParaRPr lang="en-US" dirty="0" smtClean="0"/>
          </a:p>
          <a:p>
            <a:endParaRPr lang="en-US" dirty="0"/>
          </a:p>
        </p:txBody>
      </p:sp>
    </p:spTree>
    <p:extLst>
      <p:ext uri="{BB962C8B-B14F-4D97-AF65-F5344CB8AC3E}">
        <p14:creationId xmlns:p14="http://schemas.microsoft.com/office/powerpoint/2010/main" val="2153852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10-22</a:t>
            </a:r>
            <a:r>
              <a:rPr lang="en-US" b="1" baseline="0" dirty="0" smtClean="0">
                <a:latin typeface="Times New Roman" charset="0"/>
                <a:cs typeface="Times New Roman" charset="0"/>
              </a:rPr>
              <a:t>    30 minutes</a:t>
            </a:r>
          </a:p>
          <a:p>
            <a:endParaRPr lang="en-US" dirty="0" smtClean="0"/>
          </a:p>
          <a:p>
            <a:r>
              <a:rPr lang="en-US" dirty="0" smtClean="0"/>
              <a:t>2 minutes</a:t>
            </a:r>
          </a:p>
          <a:p>
            <a:endParaRPr lang="en-US" dirty="0" smtClean="0"/>
          </a:p>
          <a:p>
            <a:r>
              <a:rPr lang="en-US" dirty="0" smtClean="0"/>
              <a:t>Highlight additional</a:t>
            </a:r>
            <a:r>
              <a:rPr lang="en-US" baseline="0" dirty="0" smtClean="0"/>
              <a:t> key parts of Lesson 5.  (Teachers are not browsing this lesson.)</a:t>
            </a:r>
          </a:p>
          <a:p>
            <a:endParaRPr lang="en-US" baseline="0" dirty="0" smtClean="0"/>
          </a:p>
          <a:p>
            <a:r>
              <a:rPr lang="en-US" baseline="0" dirty="0" smtClean="0"/>
              <a:t>You can also surface that during this lesson is the first time that the students will be using the conversation pattern (all </a:t>
            </a:r>
            <a:r>
              <a:rPr lang="en-US" baseline="0" smtClean="0"/>
              <a:t>three skills) </a:t>
            </a:r>
            <a:r>
              <a:rPr lang="en-US" baseline="0" dirty="0" smtClean="0"/>
              <a:t>in their Constructive Conversations.</a:t>
            </a:r>
            <a:endParaRPr lang="en-US" dirty="0"/>
          </a:p>
        </p:txBody>
      </p:sp>
    </p:spTree>
    <p:extLst>
      <p:ext uri="{BB962C8B-B14F-4D97-AF65-F5344CB8AC3E}">
        <p14:creationId xmlns:p14="http://schemas.microsoft.com/office/powerpoint/2010/main" val="836436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10-22</a:t>
            </a:r>
            <a:r>
              <a:rPr lang="en-US" b="1" baseline="0" dirty="0" smtClean="0">
                <a:latin typeface="Times New Roman" charset="0"/>
                <a:cs typeface="Times New Roman" charset="0"/>
              </a:rPr>
              <a:t>    30 minutes</a:t>
            </a:r>
          </a:p>
          <a:p>
            <a:endParaRPr lang="en-US" dirty="0" smtClean="0"/>
          </a:p>
          <a:p>
            <a:r>
              <a:rPr lang="en-US" dirty="0" smtClean="0"/>
              <a:t>2 minutes</a:t>
            </a:r>
          </a:p>
          <a:p>
            <a:endParaRPr lang="en-US" dirty="0" smtClean="0"/>
          </a:p>
          <a:p>
            <a:r>
              <a:rPr lang="en-US" dirty="0" smtClean="0"/>
              <a:t>Highlight additional</a:t>
            </a:r>
            <a:r>
              <a:rPr lang="en-US" baseline="0" dirty="0" smtClean="0"/>
              <a:t> key parts of Lesson 6.  Reiterate what an </a:t>
            </a:r>
            <a:r>
              <a:rPr lang="en-US" baseline="0" dirty="0" err="1" smtClean="0"/>
              <a:t>infographic</a:t>
            </a:r>
            <a:r>
              <a:rPr lang="en-US" baseline="0" dirty="0" smtClean="0"/>
              <a:t> is.  Lesson 6 is the first time students will be introduced to an </a:t>
            </a:r>
            <a:r>
              <a:rPr lang="en-US" baseline="0" dirty="0" err="1" smtClean="0"/>
              <a:t>infographic</a:t>
            </a:r>
            <a:r>
              <a:rPr lang="en-US" baseline="0" dirty="0" smtClean="0"/>
              <a:t> as part of a Start Smart lesson.  (Teachers are not browsing this lesson.)</a:t>
            </a:r>
            <a:endParaRPr lang="en-US" dirty="0" smtClean="0"/>
          </a:p>
          <a:p>
            <a:endParaRPr lang="en-US" dirty="0"/>
          </a:p>
        </p:txBody>
      </p:sp>
    </p:spTree>
    <p:extLst>
      <p:ext uri="{BB962C8B-B14F-4D97-AF65-F5344CB8AC3E}">
        <p14:creationId xmlns:p14="http://schemas.microsoft.com/office/powerpoint/2010/main" val="567344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23-26 </a:t>
            </a:r>
            <a:r>
              <a:rPr lang="en-US" b="1" baseline="0" dirty="0" smtClean="0">
                <a:latin typeface="Times New Roman" charset="0"/>
                <a:cs typeface="Times New Roman" charset="0"/>
              </a:rPr>
              <a:t> 4 minutes</a:t>
            </a:r>
            <a:endParaRPr lang="en-US" b="1" dirty="0" smtClean="0"/>
          </a:p>
          <a:p>
            <a:endParaRPr lang="en-US" dirty="0" smtClean="0"/>
          </a:p>
          <a:p>
            <a:r>
              <a:rPr lang="en-US" dirty="0" smtClean="0"/>
              <a:t>1 minute</a:t>
            </a:r>
          </a:p>
          <a:p>
            <a:endParaRPr lang="en-US" dirty="0" smtClean="0"/>
          </a:p>
          <a:p>
            <a:r>
              <a:rPr lang="en-US" dirty="0" smtClean="0"/>
              <a:t>Refer</a:t>
            </a:r>
            <a:r>
              <a:rPr lang="en-US" baseline="0" dirty="0" smtClean="0"/>
              <a:t> teachers back to page 2 of the outline and review headings to highlight the components of the full unit. </a:t>
            </a:r>
            <a:endParaRPr lang="en-US" dirty="0"/>
          </a:p>
        </p:txBody>
      </p:sp>
    </p:spTree>
    <p:extLst>
      <p:ext uri="{BB962C8B-B14F-4D97-AF65-F5344CB8AC3E}">
        <p14:creationId xmlns:p14="http://schemas.microsoft.com/office/powerpoint/2010/main" val="1685603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23-26 </a:t>
            </a:r>
            <a:r>
              <a:rPr lang="en-US" b="1" baseline="0" dirty="0" smtClean="0">
                <a:latin typeface="Times New Roman" charset="0"/>
                <a:cs typeface="Times New Roman" charset="0"/>
              </a:rPr>
              <a:t> 4 minutes</a:t>
            </a:r>
            <a:endParaRPr lang="en-US" b="1" dirty="0" smtClean="0"/>
          </a:p>
          <a:p>
            <a:endParaRPr lang="en-US" dirty="0" smtClean="0"/>
          </a:p>
          <a:p>
            <a:r>
              <a:rPr lang="en-US" dirty="0" smtClean="0"/>
              <a:t>1 minute</a:t>
            </a:r>
          </a:p>
          <a:p>
            <a:endParaRPr lang="en-US" dirty="0" smtClean="0"/>
          </a:p>
          <a:p>
            <a:r>
              <a:rPr lang="en-US" dirty="0" smtClean="0"/>
              <a:t>Refer</a:t>
            </a:r>
            <a:r>
              <a:rPr lang="en-US" baseline="0" dirty="0" smtClean="0"/>
              <a:t> teachers to page 3 of the outline and review headings to highlight the components of the full unit. </a:t>
            </a:r>
            <a:endParaRPr lang="en-US" dirty="0"/>
          </a:p>
        </p:txBody>
      </p:sp>
    </p:spTree>
    <p:extLst>
      <p:ext uri="{BB962C8B-B14F-4D97-AF65-F5344CB8AC3E}">
        <p14:creationId xmlns:p14="http://schemas.microsoft.com/office/powerpoint/2010/main" val="101456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23-26 </a:t>
            </a:r>
            <a:r>
              <a:rPr lang="en-US" b="1" baseline="0" dirty="0" smtClean="0">
                <a:latin typeface="Times New Roman" charset="0"/>
                <a:cs typeface="Times New Roman" charset="0"/>
              </a:rPr>
              <a:t> 4 minutes</a:t>
            </a:r>
            <a:endParaRPr lang="en-US" b="1" dirty="0" smtClean="0"/>
          </a:p>
          <a:p>
            <a:endParaRPr lang="en-US" dirty="0" smtClean="0"/>
          </a:p>
          <a:p>
            <a:r>
              <a:rPr lang="en-US" dirty="0" smtClean="0"/>
              <a:t>1 minute</a:t>
            </a:r>
          </a:p>
          <a:p>
            <a:endParaRPr lang="en-US" dirty="0" smtClean="0"/>
          </a:p>
          <a:p>
            <a:r>
              <a:rPr lang="en-US" dirty="0" smtClean="0"/>
              <a:t>Refer</a:t>
            </a:r>
            <a:r>
              <a:rPr lang="en-US" baseline="0" dirty="0" smtClean="0"/>
              <a:t> teachers to page 4 of the outline and review headings to highlight the components of the full unit. </a:t>
            </a:r>
            <a:endParaRPr lang="en-US" dirty="0"/>
          </a:p>
        </p:txBody>
      </p:sp>
    </p:spTree>
    <p:extLst>
      <p:ext uri="{BB962C8B-B14F-4D97-AF65-F5344CB8AC3E}">
        <p14:creationId xmlns:p14="http://schemas.microsoft.com/office/powerpoint/2010/main" val="653994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23-26 </a:t>
            </a:r>
            <a:r>
              <a:rPr lang="en-US" b="1" baseline="0" dirty="0" smtClean="0">
                <a:latin typeface="Times New Roman" charset="0"/>
                <a:cs typeface="Times New Roman" charset="0"/>
              </a:rPr>
              <a:t> 4 minutes</a:t>
            </a:r>
            <a:endParaRPr lang="en-US" b="1" dirty="0" smtClean="0"/>
          </a:p>
          <a:p>
            <a:endParaRPr lang="en-US" dirty="0" smtClean="0"/>
          </a:p>
          <a:p>
            <a:r>
              <a:rPr lang="en-US" dirty="0" smtClean="0"/>
              <a:t>1 minutes</a:t>
            </a:r>
          </a:p>
          <a:p>
            <a:endParaRPr lang="en-US" dirty="0" smtClean="0"/>
          </a:p>
          <a:p>
            <a:r>
              <a:rPr lang="en-US" dirty="0" smtClean="0"/>
              <a:t>Refer</a:t>
            </a:r>
            <a:r>
              <a:rPr lang="en-US" baseline="0" dirty="0" smtClean="0"/>
              <a:t> teachers to page 5 of the outline and review headings to highlight the components of the full unit. </a:t>
            </a:r>
            <a:endParaRPr lang="en-US" dirty="0"/>
          </a:p>
        </p:txBody>
      </p:sp>
    </p:spTree>
    <p:extLst>
      <p:ext uri="{BB962C8B-B14F-4D97-AF65-F5344CB8AC3E}">
        <p14:creationId xmlns:p14="http://schemas.microsoft.com/office/powerpoint/2010/main" val="1534699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23-25</a:t>
            </a:r>
            <a:r>
              <a:rPr lang="en-US" b="1" baseline="0" dirty="0" smtClean="0">
                <a:latin typeface="Times New Roman" charset="0"/>
                <a:cs typeface="Times New Roman" charset="0"/>
              </a:rPr>
              <a:t>    6 minutes</a:t>
            </a:r>
          </a:p>
          <a:p>
            <a:endParaRPr lang="en-US" dirty="0" smtClean="0"/>
          </a:p>
          <a:p>
            <a:r>
              <a:rPr lang="en-US" dirty="0" smtClean="0"/>
              <a:t>3 minutes</a:t>
            </a:r>
          </a:p>
          <a:p>
            <a:endParaRPr lang="en-US" baseline="0" dirty="0" smtClean="0"/>
          </a:p>
          <a:p>
            <a:r>
              <a:rPr lang="en-US" baseline="0" dirty="0" smtClean="0"/>
              <a:t>Have teachers turn and talk regarding the prompt.</a:t>
            </a:r>
          </a:p>
          <a:p>
            <a:endParaRPr lang="en-US" baseline="0" dirty="0" smtClean="0"/>
          </a:p>
          <a:p>
            <a:r>
              <a:rPr lang="en-US" baseline="0" dirty="0" smtClean="0"/>
              <a:t>Have a few participants share out so that you can gauge their ideas of next steps and need for support.</a:t>
            </a:r>
            <a:endParaRPr lang="en-US" dirty="0" smtClean="0"/>
          </a:p>
          <a:p>
            <a:endParaRPr lang="en-US" dirty="0"/>
          </a:p>
        </p:txBody>
      </p:sp>
    </p:spTree>
    <p:extLst>
      <p:ext uri="{BB962C8B-B14F-4D97-AF65-F5344CB8AC3E}">
        <p14:creationId xmlns:p14="http://schemas.microsoft.com/office/powerpoint/2010/main" val="529450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23-25</a:t>
            </a:r>
            <a:r>
              <a:rPr lang="en-US" b="1" baseline="0" dirty="0" smtClean="0">
                <a:latin typeface="Times New Roman" charset="0"/>
                <a:cs typeface="Times New Roman" charset="0"/>
              </a:rPr>
              <a:t>    6 minutes</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3 minutes</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rPr>
              <a:t>Start Smart 1.0 </a:t>
            </a:r>
            <a:r>
              <a:rPr lang="en-US" sz="1200" b="0" i="0" u="none" strike="noStrike" kern="1200" dirty="0" smtClean="0">
                <a:solidFill>
                  <a:schemeClr val="tx1"/>
                </a:solidFill>
                <a:effectLst/>
                <a:latin typeface="+mn-lt"/>
                <a:ea typeface="+mn-ea"/>
                <a:cs typeface="+mn-cs"/>
              </a:rPr>
              <a:t>lesson</a:t>
            </a:r>
            <a:r>
              <a:rPr lang="en-US" sz="1200" b="0" i="0" u="none" strike="noStrike" kern="1200" baseline="0" dirty="0" smtClean="0">
                <a:solidFill>
                  <a:schemeClr val="tx1"/>
                </a:solidFill>
                <a:effectLst/>
                <a:latin typeface="+mn-lt"/>
                <a:ea typeface="+mn-ea"/>
                <a:cs typeface="+mn-cs"/>
              </a:rPr>
              <a:t>s </a:t>
            </a:r>
            <a:r>
              <a:rPr lang="en-US" sz="1200" b="0" i="0" u="none" strike="noStrike" kern="1200" dirty="0" smtClean="0">
                <a:solidFill>
                  <a:schemeClr val="tx1"/>
                </a:solidFill>
                <a:effectLst/>
                <a:latin typeface="+mn-lt"/>
                <a:ea typeface="+mn-ea"/>
                <a:cs typeface="+mn-cs"/>
              </a:rPr>
              <a:t>focus </a:t>
            </a:r>
            <a:r>
              <a:rPr lang="en-US" sz="1200" b="0" i="0" u="none" strike="noStrike" kern="1200" dirty="0">
                <a:solidFill>
                  <a:schemeClr val="tx1"/>
                </a:solidFill>
                <a:effectLst/>
                <a:latin typeface="+mn-lt"/>
                <a:ea typeface="+mn-ea"/>
                <a:cs typeface="+mn-cs"/>
              </a:rPr>
              <a:t>exclusively on Part I CA ELD </a:t>
            </a:r>
            <a:r>
              <a:rPr lang="en-US" sz="1200" b="0" i="0" u="none" strike="noStrike" kern="1200" dirty="0" smtClean="0">
                <a:solidFill>
                  <a:schemeClr val="tx1"/>
                </a:solidFill>
                <a:effectLst/>
                <a:latin typeface="+mn-lt"/>
                <a:ea typeface="+mn-ea"/>
                <a:cs typeface="+mn-cs"/>
              </a:rPr>
              <a:t>standards.  The</a:t>
            </a:r>
            <a:r>
              <a:rPr lang="en-US" sz="1200" b="0" i="0" u="none" strike="noStrike" kern="1200" baseline="0" dirty="0" smtClean="0">
                <a:solidFill>
                  <a:schemeClr val="tx1"/>
                </a:solidFill>
                <a:effectLst/>
                <a:latin typeface="+mn-lt"/>
                <a:ea typeface="+mn-ea"/>
                <a:cs typeface="+mn-cs"/>
              </a:rPr>
              <a:t> Start Smart 2.0 lessons focus primarily on Part I CA ELD standards.</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 That is why they are called Start Smart lessons and NOT </a:t>
            </a:r>
            <a:r>
              <a:rPr lang="en-US" sz="1200" b="0" i="0" u="none" strike="noStrike" kern="1200" dirty="0" smtClean="0">
                <a:solidFill>
                  <a:schemeClr val="tx1"/>
                </a:solidFill>
                <a:effectLst/>
                <a:latin typeface="+mn-lt"/>
                <a:ea typeface="+mn-ea"/>
                <a:cs typeface="+mn-cs"/>
              </a:rPr>
              <a:t>Designated </a:t>
            </a:r>
            <a:r>
              <a:rPr lang="en-US" sz="1200" b="0" i="0" u="none" strike="noStrike" kern="1200" dirty="0">
                <a:solidFill>
                  <a:schemeClr val="tx1"/>
                </a:solidFill>
                <a:effectLst/>
                <a:latin typeface="+mn-lt"/>
                <a:ea typeface="+mn-ea"/>
                <a:cs typeface="+mn-cs"/>
              </a:rPr>
              <a:t>ELD lessons.  </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After </a:t>
            </a:r>
            <a:r>
              <a:rPr lang="en-US" sz="1200" b="0" i="0" u="none" strike="noStrike" kern="1200" dirty="0">
                <a:solidFill>
                  <a:schemeClr val="tx1"/>
                </a:solidFill>
                <a:effectLst/>
                <a:latin typeface="+mn-lt"/>
                <a:ea typeface="+mn-ea"/>
                <a:cs typeface="+mn-cs"/>
              </a:rPr>
              <a:t>Start Smart 1.0 and before the 2.0, teachers must follow the Designated ELD Frame of Practice and the model lessons on the MMED website to design and teach lessons that use grade level complex texts.  </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Disciplinary </a:t>
            </a:r>
            <a:r>
              <a:rPr lang="en-US" sz="1200" b="0" i="0" u="none" strike="noStrike" kern="1200" dirty="0">
                <a:solidFill>
                  <a:schemeClr val="tx1"/>
                </a:solidFill>
                <a:effectLst/>
                <a:latin typeface="+mn-lt"/>
                <a:ea typeface="+mn-ea"/>
                <a:cs typeface="+mn-cs"/>
              </a:rPr>
              <a:t>Discussions Using Text Sets presents a rigorous approach to Designated ELD.  Following these lessons teachers need to return to the Designated ELD Frame of Practice to design and teach lessons that use complex texts and teach both </a:t>
            </a:r>
            <a:r>
              <a:rPr lang="en-US" sz="1200" b="0" i="0" u="none" strike="noStrike" kern="1200" dirty="0" smtClean="0">
                <a:solidFill>
                  <a:schemeClr val="tx1"/>
                </a:solidFill>
                <a:effectLst/>
                <a:latin typeface="+mn-lt"/>
                <a:ea typeface="+mn-ea"/>
                <a:cs typeface="+mn-cs"/>
              </a:rPr>
              <a:t>Part </a:t>
            </a:r>
            <a:r>
              <a:rPr lang="en-US" sz="1200" b="0" i="0" u="none" strike="noStrike" kern="1200" dirty="0">
                <a:solidFill>
                  <a:schemeClr val="tx1"/>
                </a:solidFill>
                <a:effectLst/>
                <a:latin typeface="+mn-lt"/>
                <a:ea typeface="+mn-ea"/>
                <a:cs typeface="+mn-cs"/>
              </a:rPr>
              <a:t>I </a:t>
            </a:r>
            <a:r>
              <a:rPr lang="en-US" sz="1200" b="0" i="0" u="none" strike="noStrike" kern="1200" dirty="0" smtClean="0">
                <a:solidFill>
                  <a:schemeClr val="tx1"/>
                </a:solidFill>
                <a:effectLst/>
                <a:latin typeface="+mn-lt"/>
                <a:ea typeface="+mn-ea"/>
                <a:cs typeface="+mn-cs"/>
              </a:rPr>
              <a:t>and Part </a:t>
            </a:r>
            <a:r>
              <a:rPr lang="en-US" sz="1200" b="0" i="0" u="none" strike="noStrike" kern="1200" dirty="0">
                <a:solidFill>
                  <a:schemeClr val="tx1"/>
                </a:solidFill>
                <a:effectLst/>
                <a:latin typeface="+mn-lt"/>
                <a:ea typeface="+mn-ea"/>
                <a:cs typeface="+mn-cs"/>
              </a:rPr>
              <a:t>II of the CA ELD standards.  When teachers are not teaching this 3 part series of Designated ELD units, they should be following the Designated ELD Frame of Practice to design and teach lessons that focus on Part II standards and continue to develop the skills required by the Modes in Part I of the CA ELD standards.</a:t>
            </a:r>
            <a:endParaRPr lang="en-US" dirty="0"/>
          </a:p>
        </p:txBody>
      </p:sp>
    </p:spTree>
    <p:extLst>
      <p:ext uri="{BB962C8B-B14F-4D97-AF65-F5344CB8AC3E}">
        <p14:creationId xmlns:p14="http://schemas.microsoft.com/office/powerpoint/2010/main" val="1602131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23-25</a:t>
            </a:r>
            <a:r>
              <a:rPr lang="en-US" b="1" baseline="0" dirty="0" smtClean="0">
                <a:latin typeface="Times New Roman" charset="0"/>
                <a:cs typeface="Times New Roman" charset="0"/>
              </a:rPr>
              <a:t>    6 minutes</a:t>
            </a:r>
          </a:p>
          <a:p>
            <a:endParaRPr lang="en-US" dirty="0" smtClean="0"/>
          </a:p>
          <a:p>
            <a:r>
              <a:rPr lang="en-US" dirty="0" smtClean="0"/>
              <a:t>15 seconds</a:t>
            </a:r>
          </a:p>
          <a:p>
            <a:endParaRPr lang="en-US" dirty="0" smtClean="0"/>
          </a:p>
          <a:p>
            <a:r>
              <a:rPr lang="en-US" dirty="0" smtClean="0"/>
              <a:t>Thank your</a:t>
            </a:r>
            <a:r>
              <a:rPr lang="en-US" baseline="0" dirty="0" smtClean="0"/>
              <a:t> participants.</a:t>
            </a:r>
            <a:endParaRPr lang="en-US" dirty="0"/>
          </a:p>
        </p:txBody>
      </p:sp>
    </p:spTree>
    <p:extLst>
      <p:ext uri="{BB962C8B-B14F-4D97-AF65-F5344CB8AC3E}">
        <p14:creationId xmlns:p14="http://schemas.microsoft.com/office/powerpoint/2010/main" val="33573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2-8</a:t>
            </a:r>
            <a:r>
              <a:rPr lang="en-US" b="1" baseline="0" dirty="0" smtClean="0">
                <a:latin typeface="Times New Roman" charset="0"/>
                <a:cs typeface="Times New Roman" charset="0"/>
              </a:rPr>
              <a:t>    16 minutes</a:t>
            </a:r>
            <a:endParaRPr lang="en-US" dirty="0" smtClean="0"/>
          </a:p>
          <a:p>
            <a:endParaRPr lang="en-US" dirty="0" smtClean="0"/>
          </a:p>
          <a:p>
            <a:r>
              <a:rPr lang="en-US" dirty="0" smtClean="0"/>
              <a:t>2</a:t>
            </a:r>
            <a:r>
              <a:rPr lang="en-US" baseline="0" dirty="0" smtClean="0"/>
              <a:t> minutes</a:t>
            </a:r>
          </a:p>
          <a:p>
            <a:endParaRPr lang="en-US" baseline="0" dirty="0" smtClean="0"/>
          </a:p>
          <a:p>
            <a:r>
              <a:rPr lang="en-US" baseline="0" dirty="0" smtClean="0"/>
              <a:t>Have teachers turn and talk regarding the prompt.</a:t>
            </a:r>
          </a:p>
          <a:p>
            <a:endParaRPr lang="en-US" baseline="0" dirty="0" smtClean="0"/>
          </a:p>
          <a:p>
            <a:r>
              <a:rPr lang="en-US" baseline="0" dirty="0" smtClean="0"/>
              <a:t>Have two or three participants share out.</a:t>
            </a:r>
            <a:endParaRPr lang="en-US" dirty="0"/>
          </a:p>
        </p:txBody>
      </p:sp>
    </p:spTree>
    <p:extLst>
      <p:ext uri="{BB962C8B-B14F-4D97-AF65-F5344CB8AC3E}">
        <p14:creationId xmlns:p14="http://schemas.microsoft.com/office/powerpoint/2010/main" val="3269925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minutes</a:t>
            </a:r>
          </a:p>
          <a:p>
            <a:endParaRPr lang="en-US" dirty="0" smtClean="0"/>
          </a:p>
          <a:p>
            <a:r>
              <a:rPr lang="en-US" dirty="0" smtClean="0"/>
              <a:t>You can use</a:t>
            </a:r>
            <a:r>
              <a:rPr lang="en-US" baseline="0" dirty="0" smtClean="0"/>
              <a:t> this video at the beginning or ending of your </a:t>
            </a:r>
            <a:r>
              <a:rPr lang="en-US" baseline="0" dirty="0" err="1" smtClean="0"/>
              <a:t>pd</a:t>
            </a:r>
            <a:r>
              <a:rPr lang="en-US" baseline="0" dirty="0" smtClean="0"/>
              <a:t> if you are allocated more than one hour for this pd.</a:t>
            </a:r>
            <a:endParaRPr lang="en-US" dirty="0" smtClean="0"/>
          </a:p>
          <a:p>
            <a:endParaRPr lang="en-US" dirty="0" smtClean="0"/>
          </a:p>
          <a:p>
            <a:endParaRPr lang="en-US" dirty="0" smtClean="0"/>
          </a:p>
          <a:p>
            <a:r>
              <a:rPr lang="en-US" dirty="0" smtClean="0"/>
              <a:t>Teachers</a:t>
            </a:r>
            <a:r>
              <a:rPr lang="en-US" baseline="0" dirty="0" smtClean="0"/>
              <a:t> will listen to the language sample</a:t>
            </a:r>
          </a:p>
          <a:p>
            <a:r>
              <a:rPr lang="en-US" baseline="0" dirty="0" smtClean="0"/>
              <a:t>Teachers can use the transcription to guide them as they listen</a:t>
            </a:r>
          </a:p>
          <a:p>
            <a:endParaRPr lang="en-US" baseline="0" dirty="0" smtClean="0"/>
          </a:p>
          <a:p>
            <a:endParaRPr lang="en-US" dirty="0"/>
          </a:p>
        </p:txBody>
      </p:sp>
    </p:spTree>
    <p:extLst>
      <p:ext uri="{BB962C8B-B14F-4D97-AF65-F5344CB8AC3E}">
        <p14:creationId xmlns:p14="http://schemas.microsoft.com/office/powerpoint/2010/main" val="3269925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5 </a:t>
            </a:r>
            <a:r>
              <a:rPr lang="en-US" dirty="0">
                <a:latin typeface="Calibri" charset="0"/>
              </a:rPr>
              <a:t>min. this slide</a:t>
            </a:r>
          </a:p>
          <a:p>
            <a:pPr eaLnBrk="1" hangingPunct="1"/>
            <a:endParaRPr lang="en-US" dirty="0">
              <a:latin typeface="Calibri" charset="0"/>
            </a:endParaRPr>
          </a:p>
          <a:p>
            <a:pPr eaLnBrk="1" hangingPunct="1"/>
            <a:r>
              <a:rPr lang="en-US" dirty="0">
                <a:latin typeface="Calibri" charset="0"/>
              </a:rPr>
              <a:t>Give participants one minute to think about </a:t>
            </a:r>
            <a:r>
              <a:rPr lang="en-US" dirty="0" smtClean="0">
                <a:latin typeface="Calibri" charset="0"/>
              </a:rPr>
              <a:t>the two reflection</a:t>
            </a:r>
            <a:r>
              <a:rPr lang="en-US" baseline="0" dirty="0" smtClean="0">
                <a:latin typeface="Calibri" charset="0"/>
              </a:rPr>
              <a:t> questions.</a:t>
            </a:r>
            <a:endParaRPr lang="en-US" dirty="0">
              <a:latin typeface="Calibri" charset="0"/>
            </a:endParaRPr>
          </a:p>
          <a:p>
            <a:pPr eaLnBrk="1" hangingPunct="1"/>
            <a:endParaRPr lang="en-US" dirty="0">
              <a:latin typeface="Calibri" charset="0"/>
            </a:endParaRPr>
          </a:p>
          <a:p>
            <a:pPr eaLnBrk="1" hangingPunct="1"/>
            <a:r>
              <a:rPr lang="en-US" b="1" dirty="0">
                <a:latin typeface="Calibri" charset="0"/>
              </a:rPr>
              <a:t>LINES OF COMMUNICATION</a:t>
            </a:r>
            <a:r>
              <a:rPr lang="en-US" dirty="0">
                <a:latin typeface="Calibri" charset="0"/>
              </a:rPr>
              <a:t>:</a:t>
            </a:r>
          </a:p>
          <a:p>
            <a:pPr eaLnBrk="1" hangingPunct="1">
              <a:buFontTx/>
              <a:buChar char="•"/>
            </a:pPr>
            <a:r>
              <a:rPr lang="en-US" dirty="0">
                <a:latin typeface="Calibri" charset="0"/>
              </a:rPr>
              <a:t>Stand up, form two lines, each person should be facing another person in the line (everyone should have a partner).</a:t>
            </a:r>
          </a:p>
          <a:p>
            <a:pPr lvl="1">
              <a:spcBef>
                <a:spcPts val="0"/>
              </a:spcBef>
            </a:pPr>
            <a:r>
              <a:rPr lang="en-US" dirty="0">
                <a:latin typeface="Calibri" charset="0"/>
              </a:rPr>
              <a:t>With your partner, answer the </a:t>
            </a:r>
            <a:r>
              <a:rPr lang="en-US" dirty="0" smtClean="0">
                <a:latin typeface="Calibri" charset="0"/>
              </a:rPr>
              <a:t>questions? </a:t>
            </a:r>
          </a:p>
          <a:p>
            <a:pPr lvl="1">
              <a:spcBef>
                <a:spcPts val="0"/>
              </a:spcBef>
            </a:pPr>
            <a:r>
              <a:rPr lang="en-US" sz="2100" dirty="0" smtClean="0">
                <a:latin typeface="Avenir Next" charset="0"/>
                <a:ea typeface="Avenir Next" charset="0"/>
                <a:cs typeface="Avenir Next" charset="0"/>
              </a:rPr>
              <a:t>Think of a time when you doubted your potential?  Why did you doubt yourself?  What helped you overcome your doubt?</a:t>
            </a:r>
          </a:p>
          <a:p>
            <a:pPr lvl="1">
              <a:spcBef>
                <a:spcPts val="0"/>
              </a:spcBef>
            </a:pPr>
            <a:endParaRPr lang="en-US" sz="2100" dirty="0" smtClean="0">
              <a:latin typeface="Avenir Next" charset="0"/>
              <a:ea typeface="Avenir Next" charset="0"/>
              <a:cs typeface="Avenir Next" charset="0"/>
            </a:endParaRPr>
          </a:p>
          <a:p>
            <a:pPr lvl="1">
              <a:spcBef>
                <a:spcPts val="0"/>
              </a:spcBef>
            </a:pPr>
            <a:r>
              <a:rPr lang="en-US" sz="2100" dirty="0" smtClean="0">
                <a:latin typeface="Avenir Next" charset="0"/>
                <a:ea typeface="Avenir Next" charset="0"/>
                <a:cs typeface="Avenir Next" charset="0"/>
              </a:rPr>
              <a:t>Think of ELs in your class. How have you validated what they know and built upon it?</a:t>
            </a:r>
          </a:p>
          <a:p>
            <a:pPr algn="ctr" eaLnBrk="1" hangingPunct="1">
              <a:spcAft>
                <a:spcPts val="1200"/>
              </a:spcAft>
            </a:pPr>
            <a:endParaRPr lang="en-US" altLang="ja-JP" b="1" dirty="0">
              <a:latin typeface="Calibri" charset="0"/>
              <a:cs typeface="Calibri" charset="0"/>
            </a:endParaRPr>
          </a:p>
          <a:p>
            <a:pPr eaLnBrk="1" hangingPunct="1"/>
            <a:endParaRPr lang="en-US" dirty="0">
              <a:latin typeface="Calibri" charset="0"/>
            </a:endParaRPr>
          </a:p>
          <a:p>
            <a:pPr eaLnBrk="1" hangingPunct="1"/>
            <a:r>
              <a:rPr lang="en-US" dirty="0">
                <a:latin typeface="Calibri" charset="0"/>
              </a:rPr>
              <a:t>Take one minute to hear a couple of ideas from the group.</a:t>
            </a: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E544061F-168A-1D4E-8E4B-3C3B19499F45}" type="slidenum">
              <a:rPr lang="en-US" sz="1200"/>
              <a:pPr/>
              <a:t>35</a:t>
            </a:fld>
            <a:endParaRPr lang="en-US" sz="1200"/>
          </a:p>
        </p:txBody>
      </p:sp>
    </p:spTree>
    <p:extLst>
      <p:ext uri="{BB962C8B-B14F-4D97-AF65-F5344CB8AC3E}">
        <p14:creationId xmlns:p14="http://schemas.microsoft.com/office/powerpoint/2010/main" val="200388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charset="0"/>
                <a:cs typeface="Times New Roman" charset="0"/>
              </a:rPr>
              <a:t>2 minutes on this slide</a:t>
            </a:r>
          </a:p>
          <a:p>
            <a:endParaRPr lang="en-US" dirty="0" smtClean="0"/>
          </a:p>
          <a:p>
            <a:r>
              <a:rPr lang="en-US" dirty="0" smtClean="0"/>
              <a:t>Say: Working with English Learners</a:t>
            </a:r>
            <a:r>
              <a:rPr lang="en-US" baseline="0" dirty="0" smtClean="0"/>
              <a:t> poses unique challenges, but as instructional leaders we face these head on. In what ways did Lucy support </a:t>
            </a:r>
          </a:p>
          <a:p>
            <a:endParaRPr lang="en-US" baseline="0" dirty="0" smtClean="0"/>
          </a:p>
          <a:p>
            <a:endParaRPr lang="en-US" dirty="0"/>
          </a:p>
        </p:txBody>
      </p:sp>
    </p:spTree>
    <p:extLst>
      <p:ext uri="{BB962C8B-B14F-4D97-AF65-F5344CB8AC3E}">
        <p14:creationId xmlns:p14="http://schemas.microsoft.com/office/powerpoint/2010/main" val="2021679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2-8</a:t>
            </a:r>
            <a:r>
              <a:rPr lang="en-US" b="1" baseline="0" dirty="0" smtClean="0">
                <a:latin typeface="Times New Roman" charset="0"/>
                <a:cs typeface="Times New Roman" charset="0"/>
              </a:rPr>
              <a:t>    16 minutes</a:t>
            </a:r>
          </a:p>
          <a:p>
            <a:endParaRPr lang="en-US" dirty="0" smtClean="0"/>
          </a:p>
          <a:p>
            <a:r>
              <a:rPr lang="en-US" dirty="0" smtClean="0"/>
              <a:t>30 seconds</a:t>
            </a:r>
          </a:p>
          <a:p>
            <a:endParaRPr lang="en-US" dirty="0" smtClean="0"/>
          </a:p>
          <a:p>
            <a:r>
              <a:rPr lang="en-US" dirty="0" smtClean="0"/>
              <a:t>We are now going to spend sometime looking</a:t>
            </a:r>
            <a:r>
              <a:rPr lang="en-US" baseline="0" dirty="0" smtClean="0"/>
              <a:t> at the Start Smart 2.0 Outline for 2</a:t>
            </a:r>
            <a:r>
              <a:rPr lang="en-US" baseline="30000" dirty="0" smtClean="0"/>
              <a:t>nd</a:t>
            </a:r>
            <a:r>
              <a:rPr lang="en-US" baseline="0" dirty="0" smtClean="0"/>
              <a:t> through 5</a:t>
            </a:r>
            <a:r>
              <a:rPr lang="en-US" baseline="30000" dirty="0" smtClean="0"/>
              <a:t>th</a:t>
            </a:r>
            <a:r>
              <a:rPr lang="en-US" baseline="0" dirty="0" smtClean="0"/>
              <a:t> grade.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Please</a:t>
            </a:r>
            <a:r>
              <a:rPr lang="en-US" baseline="0" dirty="0" smtClean="0"/>
              <a:t> inform K-1 teachers that you will pass out the outline for K-1 to them at the end of the pd.  Their outline is very similar to the 2-5, but with modifications considering the needs of K-1 students.</a:t>
            </a:r>
          </a:p>
          <a:p>
            <a:endParaRPr lang="en-US" dirty="0"/>
          </a:p>
        </p:txBody>
      </p:sp>
    </p:spTree>
    <p:extLst>
      <p:ext uri="{BB962C8B-B14F-4D97-AF65-F5344CB8AC3E}">
        <p14:creationId xmlns:p14="http://schemas.microsoft.com/office/powerpoint/2010/main" val="1599121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2-8</a:t>
            </a:r>
            <a:r>
              <a:rPr lang="en-US" b="1" baseline="0" dirty="0" smtClean="0">
                <a:latin typeface="Times New Roman" charset="0"/>
                <a:cs typeface="Times New Roman" charset="0"/>
              </a:rPr>
              <a:t>    16 minutes</a:t>
            </a:r>
          </a:p>
          <a:p>
            <a:endParaRPr lang="en-US" dirty="0" smtClean="0"/>
          </a:p>
          <a:p>
            <a:r>
              <a:rPr lang="en-US" dirty="0" smtClean="0"/>
              <a:t>4 minutes</a:t>
            </a:r>
          </a:p>
          <a:p>
            <a:endParaRPr lang="en-US" dirty="0" smtClean="0"/>
          </a:p>
          <a:p>
            <a:r>
              <a:rPr lang="en-US" dirty="0" smtClean="0"/>
              <a:t>Give your teachers 2</a:t>
            </a:r>
            <a:r>
              <a:rPr lang="en-US" baseline="0" dirty="0" smtClean="0"/>
              <a:t> minutes to look over the outline, 1 minute to discuss with their partner their </a:t>
            </a:r>
            <a:r>
              <a:rPr lang="en-US" baseline="0" dirty="0" err="1" smtClean="0"/>
              <a:t>noticings</a:t>
            </a:r>
            <a:r>
              <a:rPr lang="en-US" baseline="0" dirty="0" smtClean="0"/>
              <a:t> and wonderings and 1 minute for a share out.</a:t>
            </a:r>
          </a:p>
          <a:p>
            <a:r>
              <a:rPr lang="en-US" baseline="0" dirty="0" smtClean="0"/>
              <a:t>Call attention to Part 1 (pg.1) and the emphasis on skill of Clarify.  The </a:t>
            </a:r>
            <a:r>
              <a:rPr lang="en-US" baseline="0" dirty="0" err="1" smtClean="0"/>
              <a:t>subskills</a:t>
            </a:r>
            <a:r>
              <a:rPr lang="en-US" baseline="0" dirty="0" smtClean="0"/>
              <a:t> of Clarify are introduced and practice in lessons 2-4.</a:t>
            </a:r>
            <a:endParaRPr lang="en-US" dirty="0" smtClean="0"/>
          </a:p>
          <a:p>
            <a:endParaRPr lang="en-US" baseline="0" dirty="0" smtClean="0"/>
          </a:p>
          <a:p>
            <a:r>
              <a:rPr lang="en-US" baseline="0" dirty="0" smtClean="0"/>
              <a:t>Note to Presenter:  MMED is not creating SS 2.0 lessons for 6</a:t>
            </a:r>
            <a:r>
              <a:rPr lang="en-US" baseline="30000" dirty="0" smtClean="0"/>
              <a:t>th</a:t>
            </a:r>
            <a:r>
              <a:rPr lang="en-US" baseline="0" dirty="0" smtClean="0"/>
              <a:t> grade.  Secondary will be doing this at a later point for 6</a:t>
            </a:r>
            <a:r>
              <a:rPr lang="en-US" baseline="30000" dirty="0" smtClean="0"/>
              <a:t>th</a:t>
            </a:r>
            <a:r>
              <a:rPr lang="en-US" baseline="0" dirty="0" smtClean="0"/>
              <a:t> grade.</a:t>
            </a:r>
            <a:endParaRPr lang="en-US" dirty="0"/>
          </a:p>
        </p:txBody>
      </p:sp>
    </p:spTree>
    <p:extLst>
      <p:ext uri="{BB962C8B-B14F-4D97-AF65-F5344CB8AC3E}">
        <p14:creationId xmlns:p14="http://schemas.microsoft.com/office/powerpoint/2010/main" val="68401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2-8</a:t>
            </a:r>
            <a:r>
              <a:rPr lang="en-US" b="1" baseline="0" dirty="0" smtClean="0">
                <a:latin typeface="Times New Roman" charset="0"/>
                <a:cs typeface="Times New Roman" charset="0"/>
              </a:rPr>
              <a:t>    16 minutes</a:t>
            </a:r>
          </a:p>
          <a:p>
            <a:endParaRPr lang="en-US" dirty="0" smtClean="0"/>
          </a:p>
          <a:p>
            <a:r>
              <a:rPr lang="en-US" dirty="0" smtClean="0"/>
              <a:t>3 minutes</a:t>
            </a:r>
          </a:p>
          <a:p>
            <a:endParaRPr lang="en-US" dirty="0" smtClean="0"/>
          </a:p>
          <a:p>
            <a:r>
              <a:rPr lang="en-US" dirty="0" smtClean="0"/>
              <a:t>Give your teachers 1</a:t>
            </a:r>
            <a:r>
              <a:rPr lang="en-US" baseline="0" dirty="0" smtClean="0"/>
              <a:t> minute to look over the outline, 1 minute to discuss with their partner their </a:t>
            </a:r>
            <a:r>
              <a:rPr lang="en-US" baseline="0" dirty="0" err="1" smtClean="0"/>
              <a:t>noticings</a:t>
            </a:r>
            <a:r>
              <a:rPr lang="en-US" baseline="0" dirty="0" smtClean="0"/>
              <a:t> and wonderings and 1 minute for a share out.</a:t>
            </a:r>
            <a:endParaRPr lang="en-US" dirty="0" smtClean="0"/>
          </a:p>
          <a:p>
            <a:endParaRPr lang="en-US" dirty="0" smtClean="0"/>
          </a:p>
          <a:p>
            <a:r>
              <a:rPr lang="en-US" dirty="0" smtClean="0"/>
              <a:t>Pages</a:t>
            </a:r>
            <a:r>
              <a:rPr lang="en-US" baseline="0" dirty="0" smtClean="0"/>
              <a:t> 2, 3 and 4 have the same layout.  Teachers should identify there is a pattern within the unit the only thing that changes on pages 2,3, and 4 are the skill taught. </a:t>
            </a:r>
            <a:endParaRPr lang="en-US" dirty="0"/>
          </a:p>
        </p:txBody>
      </p:sp>
    </p:spTree>
    <p:extLst>
      <p:ext uri="{BB962C8B-B14F-4D97-AF65-F5344CB8AC3E}">
        <p14:creationId xmlns:p14="http://schemas.microsoft.com/office/powerpoint/2010/main" val="762327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2-8</a:t>
            </a:r>
            <a:r>
              <a:rPr lang="en-US" b="1" baseline="0" dirty="0" smtClean="0">
                <a:latin typeface="Times New Roman" charset="0"/>
                <a:cs typeface="Times New Roman" charset="0"/>
              </a:rPr>
              <a:t>    16 minutes</a:t>
            </a:r>
          </a:p>
          <a:p>
            <a:endParaRPr lang="en-US" dirty="0" smtClean="0"/>
          </a:p>
          <a:p>
            <a:r>
              <a:rPr lang="en-US" dirty="0" smtClean="0"/>
              <a:t>4 minutes</a:t>
            </a:r>
          </a:p>
          <a:p>
            <a:endParaRPr lang="en-US" dirty="0" smtClean="0"/>
          </a:p>
          <a:p>
            <a:r>
              <a:rPr lang="en-US" dirty="0" smtClean="0"/>
              <a:t>Give</a:t>
            </a:r>
            <a:r>
              <a:rPr lang="en-US" baseline="0" dirty="0" smtClean="0"/>
              <a:t> teachers an opportunity to engage in a Lesson Treasure Hunt.</a:t>
            </a:r>
          </a:p>
          <a:p>
            <a:endParaRPr lang="en-US" baseline="0" dirty="0" smtClean="0"/>
          </a:p>
          <a:p>
            <a:r>
              <a:rPr lang="en-US" baseline="0" dirty="0" smtClean="0"/>
              <a:t>They should look at Lesson 1 and have them identify with a partner on what page they found evidence of the “focus”, “scaffold” or “material”.  </a:t>
            </a:r>
          </a:p>
          <a:p>
            <a:endParaRPr lang="en-US" baseline="0" dirty="0" smtClean="0"/>
          </a:p>
          <a:p>
            <a:r>
              <a:rPr lang="en-US" baseline="0" dirty="0" smtClean="0"/>
              <a:t>Use the animations to share some of the page numbers.</a:t>
            </a:r>
            <a:endParaRPr lang="en-US" dirty="0"/>
          </a:p>
        </p:txBody>
      </p:sp>
    </p:spTree>
    <p:extLst>
      <p:ext uri="{BB962C8B-B14F-4D97-AF65-F5344CB8AC3E}">
        <p14:creationId xmlns:p14="http://schemas.microsoft.com/office/powerpoint/2010/main" val="148160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2-8</a:t>
            </a:r>
            <a:r>
              <a:rPr lang="en-US" b="1" baseline="0" dirty="0" smtClean="0">
                <a:latin typeface="Times New Roman" charset="0"/>
                <a:cs typeface="Times New Roman" charset="0"/>
              </a:rPr>
              <a:t>    16 minutes</a:t>
            </a:r>
          </a:p>
          <a:p>
            <a:endParaRPr lang="en-US" dirty="0" smtClean="0"/>
          </a:p>
          <a:p>
            <a:r>
              <a:rPr lang="en-US" dirty="0" smtClean="0"/>
              <a:t>2 minutes</a:t>
            </a:r>
          </a:p>
          <a:p>
            <a:endParaRPr lang="en-US" dirty="0" smtClean="0"/>
          </a:p>
          <a:p>
            <a:r>
              <a:rPr lang="en-US" dirty="0" smtClean="0"/>
              <a:t>Teachers</a:t>
            </a:r>
            <a:r>
              <a:rPr lang="en-US" baseline="0" dirty="0" smtClean="0"/>
              <a:t> will engage in a turn and talk around the question posed.</a:t>
            </a:r>
          </a:p>
          <a:p>
            <a:endParaRPr lang="en-US" baseline="0" dirty="0" smtClean="0"/>
          </a:p>
          <a:p>
            <a:r>
              <a:rPr lang="en-US" baseline="0" dirty="0" smtClean="0"/>
              <a:t>Have a couple of participants share out.</a:t>
            </a:r>
            <a:endParaRPr lang="en-US" dirty="0"/>
          </a:p>
        </p:txBody>
      </p:sp>
    </p:spTree>
    <p:extLst>
      <p:ext uri="{BB962C8B-B14F-4D97-AF65-F5344CB8AC3E}">
        <p14:creationId xmlns:p14="http://schemas.microsoft.com/office/powerpoint/2010/main" val="131455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cs typeface="Times New Roman" charset="0"/>
              </a:rPr>
              <a:t>Slides 9-12</a:t>
            </a:r>
            <a:r>
              <a:rPr lang="en-US" b="1" baseline="0" dirty="0" smtClean="0">
                <a:latin typeface="Times New Roman" charset="0"/>
                <a:cs typeface="Times New Roman" charset="0"/>
              </a:rPr>
              <a:t>    5 minutes</a:t>
            </a:r>
          </a:p>
          <a:p>
            <a:endParaRPr lang="en-US" dirty="0" smtClean="0"/>
          </a:p>
          <a:p>
            <a:r>
              <a:rPr lang="en-US" dirty="0" smtClean="0"/>
              <a:t>1 minute</a:t>
            </a:r>
          </a:p>
          <a:p>
            <a:endParaRPr lang="en-US" dirty="0" smtClean="0"/>
          </a:p>
          <a:p>
            <a:r>
              <a:rPr lang="en-US" dirty="0" smtClean="0"/>
              <a:t>Acknowledge</a:t>
            </a:r>
            <a:r>
              <a:rPr lang="en-US" baseline="0" dirty="0" smtClean="0"/>
              <a:t> that the teachers have completed teaching 1.0.</a:t>
            </a:r>
          </a:p>
          <a:p>
            <a:endParaRPr lang="en-US" baseline="0" dirty="0" smtClean="0"/>
          </a:p>
          <a:p>
            <a:r>
              <a:rPr lang="en-US" baseline="0" dirty="0" smtClean="0"/>
              <a:t>Touch upon some of the similarities and key differences that they will learn more about as they dig into Start Smart 2.0.</a:t>
            </a:r>
            <a:endParaRPr lang="en-US" dirty="0"/>
          </a:p>
        </p:txBody>
      </p:sp>
    </p:spTree>
    <p:extLst>
      <p:ext uri="{BB962C8B-B14F-4D97-AF65-F5344CB8AC3E}">
        <p14:creationId xmlns:p14="http://schemas.microsoft.com/office/powerpoint/2010/main" val="33978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4"/>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Wednesday, January 25,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Wednesday, January 25,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Wednesday, January 25,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Wednesday, January 25,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8"/>
            <a:ext cx="7772400" cy="1500187"/>
          </a:xfrm>
        </p:spPr>
        <p:txBody>
          <a:bodyPr anchor="t">
            <a:normAutofit/>
          </a:bodyPr>
          <a:lstStyle>
            <a:lvl1pPr marL="0" indent="0">
              <a:buNone/>
              <a:defRPr sz="240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January 25,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Wednesday, January 25,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Wednesday, January 25, 17</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Wednesday, January 25, 17</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January 25, 17</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6"/>
            <a:ext cx="2139696" cy="424361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January 25,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8"/>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January 25,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Wednesday, January 25, 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377" rtl="0" eaLnBrk="1" latinLnBrk="0" hangingPunct="1">
        <a:spcBef>
          <a:spcPct val="0"/>
        </a:spcBef>
        <a:buNone/>
        <a:defRPr sz="4000" kern="1200" spc="-100" baseline="0">
          <a:solidFill>
            <a:schemeClr val="tx2"/>
          </a:solidFill>
          <a:latin typeface="+mj-lt"/>
          <a:ea typeface="+mj-ea"/>
          <a:cs typeface="+mj-cs"/>
        </a:defRPr>
      </a:lvl1pPr>
    </p:titleStyle>
    <p:bodyStyle>
      <a:lvl1pPr marL="182875" indent="-182875" algn="l" defTabSz="914377"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189" indent="-182875" algn="l" defTabSz="914377"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02" indent="-182875" algn="l" defTabSz="914377"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15" indent="-182875" algn="l" defTabSz="914377"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690" indent="-137157" algn="l" defTabSz="914377"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566"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41"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17"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92"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oleObject" Target="../embeddings/oleObject2.bin"/><Relationship Id="rId13" Type="http://schemas.openxmlformats.org/officeDocument/2006/relationships/package" Target="../embeddings/Microsoft_Word_Document2.docx"/><Relationship Id="rId14" Type="http://schemas.openxmlformats.org/officeDocument/2006/relationships/image" Target="../media/image22.png"/><Relationship Id="rId15" Type="http://schemas.openxmlformats.org/officeDocument/2006/relationships/image" Target="../media/image28.emf"/><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12.xml"/><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oleObject" Target="../embeddings/oleObject1.bin"/><Relationship Id="rId10" Type="http://schemas.openxmlformats.org/officeDocument/2006/relationships/package" Target="../embeddings/Microsoft_Word_Document1.docx"/></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oleObject" Target="../embeddings/oleObject3.bin"/><Relationship Id="rId8" Type="http://schemas.openxmlformats.org/officeDocument/2006/relationships/package" Target="../embeddings/Microsoft_Word_Document3.docx"/><Relationship Id="rId9" Type="http://schemas.openxmlformats.org/officeDocument/2006/relationships/image" Target="../media/image3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oleObject" Target="../embeddings/oleObject4.bin"/><Relationship Id="rId5" Type="http://schemas.openxmlformats.org/officeDocument/2006/relationships/package" Target="../embeddings/Microsoft_Word_Document4.docx"/><Relationship Id="rId6" Type="http://schemas.openxmlformats.org/officeDocument/2006/relationships/image" Target="../media/image35.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40.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oleObject" Target="../embeddings/oleObject5.bin"/><Relationship Id="rId5" Type="http://schemas.openxmlformats.org/officeDocument/2006/relationships/package" Target="../embeddings/Microsoft_Word_Document5.docx"/><Relationship Id="rId6" Type="http://schemas.openxmlformats.org/officeDocument/2006/relationships/image" Target="../media/image35.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29.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oleObject" Target="../embeddings/oleObject6.bin"/><Relationship Id="rId5" Type="http://schemas.openxmlformats.org/officeDocument/2006/relationships/package" Target="../embeddings/Microsoft_Word_Document6.docx"/><Relationship Id="rId6" Type="http://schemas.openxmlformats.org/officeDocument/2006/relationships/image" Target="../media/image35.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9.png"/><Relationship Id="rId5"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8.tiff"/></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oleObject" Target="../embeddings/oleObject7.bin"/><Relationship Id="rId5" Type="http://schemas.openxmlformats.org/officeDocument/2006/relationships/package" Target="../embeddings/Microsoft_Word_Document7.docx"/><Relationship Id="rId6" Type="http://schemas.openxmlformats.org/officeDocument/2006/relationships/image" Target="../media/image59.png"/><Relationship Id="rId7" Type="http://schemas.openxmlformats.org/officeDocument/2006/relationships/oleObject" Target="../embeddings/oleObject8.bin"/><Relationship Id="rId8" Type="http://schemas.openxmlformats.org/officeDocument/2006/relationships/package" Target="../embeddings/Microsoft_Word_Document8.docx"/><Relationship Id="rId9" Type="http://schemas.openxmlformats.org/officeDocument/2006/relationships/image" Target="../media/image60.png"/><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0.xml"/><Relationship Id="rId5" Type="http://schemas.openxmlformats.org/officeDocument/2006/relationships/image" Target="../media/image62.png"/><Relationship Id="rId1" Type="http://schemas.microsoft.com/office/2007/relationships/media" Target="../media/media1.mp4"/><Relationship Id="rId2" Type="http://schemas.openxmlformats.org/officeDocument/2006/relationships/video" Target="../media/media1.mp4"/></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to Presenter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This is a one-hour pd.  (If you can get 75 minutes, it will give you some flexibility with time in case you determine some slides need additional time.)  The SPF 2.0 and Multi-media Project Presentation is not included.  There will be two separate 30 minute </a:t>
            </a:r>
            <a:r>
              <a:rPr lang="en-US" dirty="0" err="1" smtClean="0"/>
              <a:t>pds</a:t>
            </a:r>
            <a:r>
              <a:rPr lang="en-US" dirty="0" smtClean="0"/>
              <a:t> to cover these topics.</a:t>
            </a:r>
          </a:p>
          <a:p>
            <a:r>
              <a:rPr lang="en-US" dirty="0" smtClean="0"/>
              <a:t>This </a:t>
            </a:r>
            <a:r>
              <a:rPr lang="en-US" dirty="0" err="1" smtClean="0"/>
              <a:t>powerpoint</a:t>
            </a:r>
            <a:r>
              <a:rPr lang="en-US" dirty="0" smtClean="0"/>
              <a:t> should not be presented if teachers have not taught Start Smart 1.0.</a:t>
            </a:r>
          </a:p>
          <a:p>
            <a:r>
              <a:rPr lang="en-US" dirty="0" smtClean="0"/>
              <a:t>You will be using 3</a:t>
            </a:r>
            <a:r>
              <a:rPr lang="en-US" baseline="30000" dirty="0" smtClean="0"/>
              <a:t>rd</a:t>
            </a:r>
            <a:r>
              <a:rPr lang="en-US" dirty="0" smtClean="0"/>
              <a:t> grade lessons to train all teachers..</a:t>
            </a:r>
            <a:endParaRPr lang="en-US" dirty="0"/>
          </a:p>
          <a:p>
            <a:r>
              <a:rPr lang="en-US" dirty="0" smtClean="0"/>
              <a:t>For this </a:t>
            </a:r>
            <a:r>
              <a:rPr lang="en-US" dirty="0" err="1" smtClean="0"/>
              <a:t>pd</a:t>
            </a:r>
            <a:r>
              <a:rPr lang="en-US" dirty="0" smtClean="0"/>
              <a:t>, you need:</a:t>
            </a:r>
          </a:p>
          <a:p>
            <a:pPr lvl="1"/>
            <a:r>
              <a:rPr lang="en-US" dirty="0" smtClean="0"/>
              <a:t>Start Smart 2.0 Outline – Grades 2-5 for all teachers</a:t>
            </a:r>
          </a:p>
          <a:p>
            <a:pPr lvl="1"/>
            <a:r>
              <a:rPr lang="en-US" dirty="0" smtClean="0"/>
              <a:t>Start Smart 2.0 Outline –Grades K-1 for K-1 teachers to give at the end of the presentation (very similar to Grade 2-5)</a:t>
            </a:r>
          </a:p>
          <a:p>
            <a:pPr lvl="1"/>
            <a:r>
              <a:rPr lang="en-US" dirty="0" smtClean="0"/>
              <a:t> 3</a:t>
            </a:r>
            <a:r>
              <a:rPr lang="en-US" baseline="30000" dirty="0" smtClean="0"/>
              <a:t>rd</a:t>
            </a:r>
            <a:r>
              <a:rPr lang="en-US" dirty="0" smtClean="0"/>
              <a:t> lesson 1-6 for all teachers</a:t>
            </a:r>
          </a:p>
          <a:p>
            <a:pPr lvl="1"/>
            <a:r>
              <a:rPr lang="en-US" dirty="0" smtClean="0"/>
              <a:t>Give One Get One Graphic Organizer</a:t>
            </a:r>
          </a:p>
          <a:p>
            <a:pPr lvl="1"/>
            <a:r>
              <a:rPr lang="en-US" dirty="0" smtClean="0"/>
              <a:t>Lesson Resources for PD</a:t>
            </a:r>
          </a:p>
          <a:p>
            <a:pPr lvl="1"/>
            <a:r>
              <a:rPr lang="en-US" dirty="0" smtClean="0"/>
              <a:t>Timeline/Outline of 3 Lesson Series &amp; Frame of Practice</a:t>
            </a:r>
          </a:p>
          <a:p>
            <a:pPr lvl="1"/>
            <a:endParaRPr lang="en-US" dirty="0" smtClean="0"/>
          </a:p>
        </p:txBody>
      </p:sp>
    </p:spTree>
    <p:extLst>
      <p:ext uri="{BB962C8B-B14F-4D97-AF65-F5344CB8AC3E}">
        <p14:creationId xmlns:p14="http://schemas.microsoft.com/office/powerpoint/2010/main" val="222011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89339"/>
            <a:ext cx="8971613" cy="483624"/>
          </a:xfrm>
        </p:spPr>
        <p:txBody>
          <a:bodyPr>
            <a:normAutofit fontScale="90000"/>
          </a:bodyPr>
          <a:lstStyle/>
          <a:p>
            <a:r>
              <a:rPr lang="en-US" b="1" dirty="0" smtClean="0">
                <a:latin typeface="Century Gothic" charset="0"/>
                <a:ea typeface="Century Gothic" charset="0"/>
                <a:cs typeface="Century Gothic" charset="0"/>
              </a:rPr>
              <a:t>SS 2.0 Analyze and Discuss Visual and Infographic Texts</a:t>
            </a:r>
            <a:endParaRPr lang="en-US" b="1" dirty="0">
              <a:latin typeface="Century Gothic" charset="0"/>
              <a:ea typeface="Century Gothic" charset="0"/>
              <a:cs typeface="Century Gothic"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42" y="1769400"/>
            <a:ext cx="1477894" cy="1760238"/>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618" y="1547649"/>
            <a:ext cx="1894587" cy="1292716"/>
          </a:xfrm>
          <a:prstGeom prst="rect">
            <a:avLst/>
          </a:prstGeom>
          <a:ln>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2610" y="3828262"/>
            <a:ext cx="1943758" cy="1344325"/>
          </a:xfrm>
          <a:prstGeom prst="rect">
            <a:avLst/>
          </a:prstGeom>
          <a:ln>
            <a:solidFill>
              <a:schemeClr val="tx1"/>
            </a:solidFill>
          </a:ln>
        </p:spPr>
      </p:pic>
      <p:sp>
        <p:nvSpPr>
          <p:cNvPr id="9" name="TextBox 8"/>
          <p:cNvSpPr txBox="1"/>
          <p:nvPr/>
        </p:nvSpPr>
        <p:spPr>
          <a:xfrm>
            <a:off x="2000024" y="2857070"/>
            <a:ext cx="1465184" cy="715965"/>
          </a:xfrm>
          <a:prstGeom prst="rect">
            <a:avLst/>
          </a:prstGeom>
          <a:noFill/>
        </p:spPr>
        <p:txBody>
          <a:bodyPr wrap="square" rtlCol="0">
            <a:spAutoFit/>
          </a:bodyPr>
          <a:lstStyle/>
          <a:p>
            <a:r>
              <a:rPr lang="en-US" sz="1351" dirty="0"/>
              <a:t>Visual Text and Infographic Text</a:t>
            </a:r>
          </a:p>
          <a:p>
            <a:r>
              <a:rPr lang="en-US" sz="1351" dirty="0"/>
              <a:t>-Teacher Set</a:t>
            </a:r>
          </a:p>
        </p:txBody>
      </p:sp>
      <p:sp>
        <p:nvSpPr>
          <p:cNvPr id="11" name="TextBox 10"/>
          <p:cNvSpPr txBox="1"/>
          <p:nvPr/>
        </p:nvSpPr>
        <p:spPr>
          <a:xfrm>
            <a:off x="2236138" y="5936980"/>
            <a:ext cx="1462991" cy="715965"/>
          </a:xfrm>
          <a:prstGeom prst="rect">
            <a:avLst/>
          </a:prstGeom>
          <a:noFill/>
        </p:spPr>
        <p:txBody>
          <a:bodyPr wrap="square" rtlCol="0">
            <a:spAutoFit/>
          </a:bodyPr>
          <a:lstStyle/>
          <a:p>
            <a:r>
              <a:rPr lang="en-US" sz="1351" dirty="0"/>
              <a:t>Visual Text and </a:t>
            </a:r>
          </a:p>
          <a:p>
            <a:r>
              <a:rPr lang="en-US" sz="1351" dirty="0" err="1" smtClean="0"/>
              <a:t>Infographic</a:t>
            </a:r>
            <a:r>
              <a:rPr lang="en-US" sz="1351" dirty="0" smtClean="0"/>
              <a:t>-</a:t>
            </a:r>
            <a:r>
              <a:rPr lang="en-US" sz="1351" dirty="0"/>
              <a:t>Student </a:t>
            </a:r>
            <a:r>
              <a:rPr lang="en-US" sz="1351" dirty="0" smtClean="0"/>
              <a:t>Set</a:t>
            </a:r>
            <a:endParaRPr lang="en-US" sz="1351" dirty="0"/>
          </a:p>
        </p:txBody>
      </p:sp>
      <p:sp>
        <p:nvSpPr>
          <p:cNvPr id="13" name="TextBox 12"/>
          <p:cNvSpPr txBox="1"/>
          <p:nvPr/>
        </p:nvSpPr>
        <p:spPr>
          <a:xfrm>
            <a:off x="3756368" y="1522401"/>
            <a:ext cx="5215245" cy="1824474"/>
          </a:xfrm>
          <a:prstGeom prst="rect">
            <a:avLst/>
          </a:prstGeom>
          <a:noFill/>
        </p:spPr>
        <p:txBody>
          <a:bodyPr wrap="square" rtlCol="0">
            <a:spAutoFit/>
          </a:bodyPr>
          <a:lstStyle/>
          <a:p>
            <a:r>
              <a:rPr lang="en-US" b="1" u="sng" dirty="0"/>
              <a:t>CREATE and CLARIFY</a:t>
            </a:r>
          </a:p>
          <a:p>
            <a:r>
              <a:rPr lang="en-US" sz="1351" b="1" dirty="0"/>
              <a:t>PROMPT</a:t>
            </a:r>
            <a:r>
              <a:rPr lang="en-US" sz="1351" b="1" i="1" dirty="0"/>
              <a:t>:  </a:t>
            </a:r>
            <a:r>
              <a:rPr lang="en-US" sz="1351" i="1" dirty="0"/>
              <a:t>What do you notice in the visual text?  Cite details to </a:t>
            </a:r>
            <a:r>
              <a:rPr lang="en-US" sz="1351" i="1" dirty="0" smtClean="0"/>
              <a:t>CLARIFY </a:t>
            </a:r>
            <a:r>
              <a:rPr lang="en-US" sz="1351" i="1" dirty="0"/>
              <a:t>your </a:t>
            </a:r>
            <a:r>
              <a:rPr lang="en-US" sz="1351" i="1" dirty="0" smtClean="0"/>
              <a:t>ideas.</a:t>
            </a:r>
            <a:endParaRPr lang="en-US" sz="1351" i="1" dirty="0"/>
          </a:p>
          <a:p>
            <a:endParaRPr lang="en-US" sz="1351" b="1" i="1" dirty="0"/>
          </a:p>
          <a:p>
            <a:r>
              <a:rPr lang="en-US" sz="1351" b="1" dirty="0"/>
              <a:t>PROMPT</a:t>
            </a:r>
            <a:r>
              <a:rPr lang="en-US" sz="1351" dirty="0"/>
              <a:t>: </a:t>
            </a:r>
            <a:r>
              <a:rPr lang="en-US" sz="1351" i="1" dirty="0"/>
              <a:t>How does </a:t>
            </a:r>
            <a:r>
              <a:rPr lang="en-US" sz="1351" i="1" dirty="0" smtClean="0"/>
              <a:t>the </a:t>
            </a:r>
            <a:r>
              <a:rPr lang="en-US" sz="1351" i="1" dirty="0" err="1" smtClean="0"/>
              <a:t>infographic</a:t>
            </a:r>
            <a:r>
              <a:rPr lang="en-US" sz="1351" i="1" dirty="0"/>
              <a:t> </a:t>
            </a:r>
            <a:r>
              <a:rPr lang="en-US" sz="1351" i="1" dirty="0" smtClean="0"/>
              <a:t>CLARIFY </a:t>
            </a:r>
            <a:r>
              <a:rPr lang="en-US" sz="1351" i="1" dirty="0"/>
              <a:t>your thinking </a:t>
            </a:r>
            <a:r>
              <a:rPr lang="en-US" sz="1351" i="1" dirty="0" smtClean="0"/>
              <a:t>about </a:t>
            </a:r>
            <a:r>
              <a:rPr lang="en-US" sz="1351" i="1" dirty="0"/>
              <a:t>the </a:t>
            </a:r>
            <a:r>
              <a:rPr lang="en-US" sz="1351" i="1" dirty="0" smtClean="0"/>
              <a:t>visual </a:t>
            </a:r>
            <a:r>
              <a:rPr lang="en-US" sz="1351" i="1" dirty="0"/>
              <a:t>text?  </a:t>
            </a:r>
            <a:endParaRPr lang="en-US" sz="1351" dirty="0"/>
          </a:p>
          <a:p>
            <a:r>
              <a:rPr lang="en-US" sz="1351" dirty="0"/>
              <a:t/>
            </a:r>
            <a:br>
              <a:rPr lang="en-US" sz="1351" dirty="0"/>
            </a:br>
            <a:endParaRPr lang="en-US" sz="1351" dirty="0"/>
          </a:p>
        </p:txBody>
      </p:sp>
      <p:sp>
        <p:nvSpPr>
          <p:cNvPr id="16" name="TextBox 15"/>
          <p:cNvSpPr txBox="1"/>
          <p:nvPr/>
        </p:nvSpPr>
        <p:spPr>
          <a:xfrm>
            <a:off x="3756368" y="3215052"/>
            <a:ext cx="5215245" cy="992964"/>
          </a:xfrm>
          <a:prstGeom prst="rect">
            <a:avLst/>
          </a:prstGeom>
          <a:noFill/>
        </p:spPr>
        <p:txBody>
          <a:bodyPr wrap="square" rtlCol="0">
            <a:spAutoFit/>
          </a:bodyPr>
          <a:lstStyle/>
          <a:p>
            <a:r>
              <a:rPr lang="en-US" b="1" u="sng" dirty="0"/>
              <a:t>FORTIFY </a:t>
            </a:r>
          </a:p>
          <a:p>
            <a:r>
              <a:rPr lang="en-US" sz="1351" b="1" dirty="0"/>
              <a:t>PROMPT: </a:t>
            </a:r>
            <a:r>
              <a:rPr lang="en-US" sz="1351" i="1" dirty="0"/>
              <a:t>What is an important idea in both texts? </a:t>
            </a:r>
            <a:r>
              <a:rPr lang="en-US" sz="1351" i="1" dirty="0" smtClean="0"/>
              <a:t>State </a:t>
            </a:r>
            <a:r>
              <a:rPr lang="en-US" sz="1351" i="1" dirty="0"/>
              <a:t>your </a:t>
            </a:r>
            <a:r>
              <a:rPr lang="en-US" sz="1351" i="1" dirty="0" smtClean="0"/>
              <a:t>claim and cite evidence. </a:t>
            </a:r>
            <a:r>
              <a:rPr lang="en-US" sz="1351" dirty="0"/>
              <a:t> </a:t>
            </a:r>
            <a:r>
              <a:rPr lang="en-US" sz="1351" i="1" dirty="0"/>
              <a:t> </a:t>
            </a:r>
            <a:endParaRPr lang="en-US" sz="1351" dirty="0"/>
          </a:p>
          <a:p>
            <a:endParaRPr lang="en-US" sz="1351" dirty="0"/>
          </a:p>
        </p:txBody>
      </p:sp>
      <p:sp>
        <p:nvSpPr>
          <p:cNvPr id="17" name="TextBox 16"/>
          <p:cNvSpPr txBox="1"/>
          <p:nvPr/>
        </p:nvSpPr>
        <p:spPr>
          <a:xfrm>
            <a:off x="3756368" y="4491948"/>
            <a:ext cx="5144466" cy="993041"/>
          </a:xfrm>
          <a:prstGeom prst="rect">
            <a:avLst/>
          </a:prstGeom>
          <a:noFill/>
        </p:spPr>
        <p:txBody>
          <a:bodyPr wrap="square" rtlCol="0">
            <a:spAutoFit/>
          </a:bodyPr>
          <a:lstStyle/>
          <a:p>
            <a:r>
              <a:rPr lang="en-US" b="1" u="sng" dirty="0"/>
              <a:t>NEGOTIATE</a:t>
            </a:r>
          </a:p>
          <a:p>
            <a:r>
              <a:rPr lang="en-US" sz="1351" b="1" dirty="0"/>
              <a:t>PROMPT: </a:t>
            </a:r>
            <a:r>
              <a:rPr lang="en-US" sz="1351" i="1" dirty="0"/>
              <a:t>Which </a:t>
            </a:r>
            <a:r>
              <a:rPr lang="en-US" sz="1351" i="1" dirty="0" smtClean="0"/>
              <a:t>text </a:t>
            </a:r>
            <a:r>
              <a:rPr lang="en-US" sz="1351" i="1" dirty="0"/>
              <a:t>best support </a:t>
            </a:r>
            <a:r>
              <a:rPr lang="en-US" sz="1351" i="1" dirty="0" smtClean="0"/>
              <a:t>the theme: </a:t>
            </a:r>
          </a:p>
          <a:p>
            <a:r>
              <a:rPr lang="en-US" sz="1351" i="1" dirty="0" smtClean="0"/>
              <a:t>Farmers markets are beneficial? Begin by </a:t>
            </a:r>
            <a:r>
              <a:rPr lang="en-US" sz="1351" i="1" dirty="0"/>
              <a:t>stating your claim. </a:t>
            </a:r>
            <a:r>
              <a:rPr lang="en-US" sz="1351" i="1" dirty="0" smtClean="0"/>
              <a:t>Cite </a:t>
            </a:r>
            <a:r>
              <a:rPr lang="en-US" sz="1351" i="1" dirty="0"/>
              <a:t>evidence </a:t>
            </a:r>
            <a:r>
              <a:rPr lang="en-US" sz="1351" i="1" dirty="0" smtClean="0"/>
              <a:t>from both texts </a:t>
            </a:r>
            <a:r>
              <a:rPr lang="en-US" sz="1351" i="1" dirty="0"/>
              <a:t>and come to a </a:t>
            </a:r>
            <a:r>
              <a:rPr lang="en-US" sz="1351" i="1" dirty="0" smtClean="0"/>
              <a:t>consensus. </a:t>
            </a:r>
            <a:r>
              <a:rPr lang="en-US" sz="1351" b="1" dirty="0"/>
              <a:t>  </a:t>
            </a:r>
            <a:endParaRPr lang="en-US" sz="1351" dirty="0"/>
          </a:p>
        </p:txBody>
      </p:sp>
      <p:pic>
        <p:nvPicPr>
          <p:cNvPr id="12" name="Picture 11"/>
          <p:cNvPicPr/>
          <p:nvPr/>
        </p:nvPicPr>
        <p:blipFill>
          <a:blip r:embed="rId6">
            <a:extLst>
              <a:ext uri="{28A0092B-C50C-407E-A947-70E740481C1C}">
                <a14:useLocalDpi xmlns:a14="http://schemas.microsoft.com/office/drawing/2010/main" val="0"/>
              </a:ext>
            </a:extLst>
          </a:blip>
          <a:stretch>
            <a:fillRect/>
          </a:stretch>
        </p:blipFill>
        <p:spPr>
          <a:xfrm rot="5400000">
            <a:off x="341781" y="4945108"/>
            <a:ext cx="1577975" cy="2159937"/>
          </a:xfrm>
          <a:prstGeom prst="rect">
            <a:avLst/>
          </a:prstGeom>
          <a:ln>
            <a:solidFill>
              <a:schemeClr val="tx1"/>
            </a:solidFill>
          </a:ln>
        </p:spPr>
      </p:pic>
    </p:spTree>
    <p:extLst>
      <p:ext uri="{BB962C8B-B14F-4D97-AF65-F5344CB8AC3E}">
        <p14:creationId xmlns:p14="http://schemas.microsoft.com/office/powerpoint/2010/main" val="1473241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28" y="338154"/>
            <a:ext cx="8438827" cy="990600"/>
          </a:xfrm>
        </p:spPr>
        <p:txBody>
          <a:bodyPr>
            <a:normAutofit fontScale="90000"/>
          </a:bodyPr>
          <a:lstStyle/>
          <a:p>
            <a:r>
              <a:rPr lang="en-US" b="1" dirty="0" smtClean="0">
                <a:latin typeface="Century Gothic" charset="0"/>
                <a:ea typeface="Century Gothic" charset="0"/>
                <a:cs typeface="Century Gothic" charset="0"/>
              </a:rPr>
              <a:t>SS 2.0 Non-Model Conversation-Revise</a:t>
            </a:r>
            <a:endParaRPr lang="en-US" b="1" dirty="0">
              <a:latin typeface="Century Gothic" charset="0"/>
              <a:ea typeface="Century Gothic" charset="0"/>
              <a:cs typeface="Century Gothic"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28" y="1284152"/>
            <a:ext cx="3643030" cy="2100023"/>
          </a:xfrm>
          <a:prstGeom prst="rect">
            <a:avLst/>
          </a:prstGeom>
          <a:ln>
            <a:solidFill>
              <a:schemeClr val="tx1"/>
            </a:solidFill>
          </a:ln>
        </p:spPr>
      </p:pic>
      <p:sp>
        <p:nvSpPr>
          <p:cNvPr id="7" name="TextBox 6"/>
          <p:cNvSpPr txBox="1"/>
          <p:nvPr/>
        </p:nvSpPr>
        <p:spPr>
          <a:xfrm>
            <a:off x="4275494" y="1804852"/>
            <a:ext cx="4763621" cy="4916859"/>
          </a:xfrm>
          <a:prstGeom prst="rect">
            <a:avLst/>
          </a:prstGeom>
          <a:noFill/>
        </p:spPr>
        <p:txBody>
          <a:bodyPr wrap="square" rtlCol="0">
            <a:spAutoFit/>
          </a:bodyPr>
          <a:lstStyle/>
          <a:p>
            <a:r>
              <a:rPr lang="en-US" sz="2000" u="sng" dirty="0"/>
              <a:t>Teacher:</a:t>
            </a:r>
          </a:p>
          <a:p>
            <a:pPr marL="557199" lvl="1" indent="-214308">
              <a:buFont typeface="Wingdings" charset="2"/>
              <a:buChar char="ü"/>
            </a:pPr>
            <a:r>
              <a:rPr lang="en-US" sz="2000" dirty="0" smtClean="0"/>
              <a:t>Models </a:t>
            </a:r>
            <a:r>
              <a:rPr lang="en-US" sz="2000" dirty="0"/>
              <a:t>metacognitive processes to review </a:t>
            </a:r>
            <a:r>
              <a:rPr lang="en-US" sz="2000" dirty="0" smtClean="0"/>
              <a:t>Non-Model </a:t>
            </a:r>
            <a:r>
              <a:rPr lang="en-US" sz="2000" dirty="0"/>
              <a:t>Conversation</a:t>
            </a:r>
          </a:p>
          <a:p>
            <a:pPr marL="557199" lvl="1" indent="-214308">
              <a:buFont typeface="Wingdings" charset="2"/>
              <a:buChar char="ü"/>
            </a:pPr>
            <a:r>
              <a:rPr lang="en-US" sz="2000" dirty="0"/>
              <a:t>Refer to the Constructive Conversations Listening Task Poster </a:t>
            </a:r>
          </a:p>
          <a:p>
            <a:pPr marL="557199" lvl="1" indent="-214308">
              <a:buFont typeface="Arial" charset="0"/>
              <a:buChar char="•"/>
            </a:pPr>
            <a:endParaRPr lang="en-US" sz="2000" dirty="0"/>
          </a:p>
          <a:p>
            <a:r>
              <a:rPr lang="en-US" sz="2000" u="sng" dirty="0"/>
              <a:t>Students:</a:t>
            </a:r>
          </a:p>
          <a:p>
            <a:pPr marL="557199" lvl="1" indent="-214308">
              <a:buFont typeface="Wingdings" charset="2"/>
              <a:buChar char="ü"/>
            </a:pPr>
            <a:r>
              <a:rPr lang="en-US" sz="2000" dirty="0"/>
              <a:t>Use metacognitive strategies to review Non-Model Conversation</a:t>
            </a:r>
          </a:p>
          <a:p>
            <a:pPr marL="557199" lvl="1" indent="-214308">
              <a:buFont typeface="Wingdings" charset="2"/>
              <a:buChar char="ü"/>
            </a:pPr>
            <a:r>
              <a:rPr lang="en-US" sz="2000" dirty="0"/>
              <a:t>Use the Constructive Conversations Listening Task Poster and Constructive Conversations Prompt/Response Starters Charts </a:t>
            </a:r>
          </a:p>
          <a:p>
            <a:r>
              <a:rPr lang="en-US" sz="1351" dirty="0"/>
              <a:t> </a:t>
            </a:r>
          </a:p>
        </p:txBody>
      </p:sp>
      <p:pic>
        <p:nvPicPr>
          <p:cNvPr id="8" name="Picture 7" descr="picture 2016-10-20 at 4.47.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28" y="2708862"/>
            <a:ext cx="3404958" cy="2223273"/>
          </a:xfrm>
          <a:prstGeom prst="rect">
            <a:avLst/>
          </a:prstGeom>
          <a:ln>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0" y="3223120"/>
            <a:ext cx="2336799" cy="3581359"/>
          </a:xfrm>
          <a:prstGeom prst="rect">
            <a:avLst/>
          </a:prstGeom>
        </p:spPr>
      </p:pic>
    </p:spTree>
    <p:extLst>
      <p:ext uri="{BB962C8B-B14F-4D97-AF65-F5344CB8AC3E}">
        <p14:creationId xmlns:p14="http://schemas.microsoft.com/office/powerpoint/2010/main" val="684800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53" y="333933"/>
            <a:ext cx="8229600" cy="990600"/>
          </a:xfrm>
        </p:spPr>
        <p:txBody>
          <a:bodyPr>
            <a:normAutofit/>
          </a:bodyPr>
          <a:lstStyle/>
          <a:p>
            <a:r>
              <a:rPr lang="en-US" b="1" dirty="0" smtClean="0">
                <a:latin typeface="Century Gothic" charset="0"/>
                <a:ea typeface="Century Gothic" charset="0"/>
                <a:cs typeface="Century Gothic" charset="0"/>
              </a:rPr>
              <a:t>SS 2.0 &amp; Writing</a:t>
            </a:r>
            <a:endParaRPr lang="en-US" b="1" dirty="0">
              <a:latin typeface="Century Gothic" charset="0"/>
              <a:ea typeface="Century Gothic" charset="0"/>
              <a:cs typeface="Century Gothic" charset="0"/>
            </a:endParaRPr>
          </a:p>
        </p:txBody>
      </p:sp>
      <p:sp>
        <p:nvSpPr>
          <p:cNvPr id="5" name="TextBox 4"/>
          <p:cNvSpPr txBox="1"/>
          <p:nvPr/>
        </p:nvSpPr>
        <p:spPr>
          <a:xfrm>
            <a:off x="144386" y="4247263"/>
            <a:ext cx="4309082" cy="2246769"/>
          </a:xfrm>
          <a:prstGeom prst="rect">
            <a:avLst/>
          </a:prstGeom>
          <a:noFill/>
        </p:spPr>
        <p:txBody>
          <a:bodyPr wrap="square" rtlCol="0">
            <a:spAutoFit/>
          </a:bodyPr>
          <a:lstStyle/>
          <a:p>
            <a:pPr marL="214308" indent="-214308">
              <a:buFont typeface="Arial" charset="0"/>
              <a:buChar char="•"/>
            </a:pPr>
            <a:r>
              <a:rPr lang="en-US" sz="2000" dirty="0"/>
              <a:t>Teacher </a:t>
            </a:r>
            <a:r>
              <a:rPr lang="en-US" sz="2000" dirty="0" smtClean="0"/>
              <a:t>models how </a:t>
            </a:r>
            <a:r>
              <a:rPr lang="en-US" sz="2000" dirty="0"/>
              <a:t>to use graphic </a:t>
            </a:r>
            <a:r>
              <a:rPr lang="en-US" sz="2000" dirty="0" smtClean="0"/>
              <a:t>organizers</a:t>
            </a:r>
          </a:p>
          <a:p>
            <a:pPr marL="214308" indent="-214308">
              <a:buFont typeface="Arial" charset="0"/>
              <a:buChar char="•"/>
            </a:pPr>
            <a:endParaRPr lang="en-US" sz="2000" dirty="0"/>
          </a:p>
          <a:p>
            <a:pPr marL="214308" indent="-214308">
              <a:buFont typeface="Arial" charset="0"/>
              <a:buChar char="•"/>
            </a:pPr>
            <a:r>
              <a:rPr lang="en-US" sz="2000" dirty="0"/>
              <a:t>Students use </a:t>
            </a:r>
            <a:r>
              <a:rPr lang="en-US" sz="2000" dirty="0" smtClean="0"/>
              <a:t>graphic </a:t>
            </a:r>
            <a:r>
              <a:rPr lang="en-US" sz="2000" dirty="0"/>
              <a:t>organizers to write with diverse partners </a:t>
            </a:r>
            <a:endParaRPr lang="en-US" sz="2000" dirty="0" smtClean="0"/>
          </a:p>
          <a:p>
            <a:pPr marL="671508" lvl="1" indent="-214308">
              <a:buFont typeface="Arial" charset="0"/>
              <a:buChar char="•"/>
            </a:pPr>
            <a:r>
              <a:rPr lang="en-US" sz="2000" dirty="0" smtClean="0"/>
              <a:t>Gr.K-2 </a:t>
            </a:r>
            <a:r>
              <a:rPr lang="en-US" sz="2000" dirty="0"/>
              <a:t>Shared </a:t>
            </a:r>
            <a:r>
              <a:rPr lang="en-US" sz="2000" dirty="0" smtClean="0"/>
              <a:t>Writing  </a:t>
            </a:r>
          </a:p>
          <a:p>
            <a:pPr marL="671508" lvl="1" indent="-214308">
              <a:buFont typeface="Arial" charset="0"/>
              <a:buChar char="•"/>
            </a:pPr>
            <a:r>
              <a:rPr lang="en-US" sz="2000" dirty="0" smtClean="0"/>
              <a:t>Gr.3-5 </a:t>
            </a:r>
            <a:r>
              <a:rPr lang="en-US" sz="2000" dirty="0"/>
              <a:t>Joint </a:t>
            </a:r>
            <a:r>
              <a:rPr lang="en-US" sz="2000" dirty="0" smtClean="0"/>
              <a:t>Writing</a:t>
            </a:r>
          </a:p>
        </p:txBody>
      </p:sp>
      <p:pic>
        <p:nvPicPr>
          <p:cNvPr id="3" name="Picture 2" descr="Screen Shot 2016-07-18 at 10.27.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360" y="509483"/>
            <a:ext cx="3768030" cy="363740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7663" y="4135488"/>
            <a:ext cx="2722512" cy="272251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179" y="1065812"/>
            <a:ext cx="3256622" cy="3256622"/>
          </a:xfrm>
          <a:prstGeom prst="rect">
            <a:avLst/>
          </a:prstGeom>
        </p:spPr>
      </p:pic>
      <p:pic>
        <p:nvPicPr>
          <p:cNvPr id="8" name="Picture 7"/>
          <p:cNvPicPr>
            <a:picLocks noChangeAspect="1"/>
          </p:cNvPicPr>
          <p:nvPr/>
        </p:nvPicPr>
        <p:blipFill>
          <a:blip r:embed="rId7"/>
          <a:stretch>
            <a:fillRect/>
          </a:stretch>
        </p:blipFill>
        <p:spPr>
          <a:xfrm>
            <a:off x="5021667" y="513216"/>
            <a:ext cx="4092923" cy="6099347"/>
          </a:xfrm>
          <a:prstGeom prst="rect">
            <a:avLst/>
          </a:prstGeom>
        </p:spPr>
      </p:pic>
      <p:pic>
        <p:nvPicPr>
          <p:cNvPr id="12" name="Picture 11"/>
          <p:cNvPicPr>
            <a:picLocks noChangeAspect="1"/>
          </p:cNvPicPr>
          <p:nvPr/>
        </p:nvPicPr>
        <p:blipFill>
          <a:blip r:embed="rId8"/>
          <a:stretch>
            <a:fillRect/>
          </a:stretch>
        </p:blipFill>
        <p:spPr>
          <a:xfrm>
            <a:off x="4631998" y="427561"/>
            <a:ext cx="4460312" cy="6103079"/>
          </a:xfrm>
          <a:prstGeom prst="rect">
            <a:avLst/>
          </a:prstGeom>
          <a:ln>
            <a:solidFill>
              <a:schemeClr val="tx1"/>
            </a:solidFill>
          </a:ln>
        </p:spPr>
      </p:pic>
      <p:graphicFrame>
        <p:nvGraphicFramePr>
          <p:cNvPr id="13" name="Object 12"/>
          <p:cNvGraphicFramePr>
            <a:graphicFrameLocks noChangeAspect="1"/>
          </p:cNvGraphicFramePr>
          <p:nvPr>
            <p:extLst>
              <p:ext uri="{D42A27DB-BD31-4B8C-83A1-F6EECF244321}">
                <p14:modId xmlns:p14="http://schemas.microsoft.com/office/powerpoint/2010/main" val="3613338108"/>
              </p:ext>
            </p:extLst>
          </p:nvPr>
        </p:nvGraphicFramePr>
        <p:xfrm>
          <a:off x="4631998" y="333933"/>
          <a:ext cx="4279392" cy="6431499"/>
        </p:xfrm>
        <a:graphic>
          <a:graphicData uri="http://schemas.openxmlformats.org/presentationml/2006/ole">
            <mc:AlternateContent xmlns:mc="http://schemas.openxmlformats.org/markup-compatibility/2006">
              <mc:Choice xmlns:v="urn:schemas-microsoft-com:vml" Requires="v">
                <p:oleObj spid="_x0000_s1059" name="Document" r:id="rId10" imgW="7391400" imgH="8991600" progId="Word.Document.12">
                  <p:embed/>
                </p:oleObj>
              </mc:Choice>
              <mc:Fallback>
                <p:oleObj name="Document" r:id="rId10" imgW="7391400" imgH="8991600" progId="Word.Document.12">
                  <p:embed/>
                  <p:pic>
                    <p:nvPicPr>
                      <p:cNvPr id="0" name=""/>
                      <p:cNvPicPr/>
                      <p:nvPr/>
                    </p:nvPicPr>
                    <p:blipFill>
                      <a:blip r:embed="rId11"/>
                      <a:stretch>
                        <a:fillRect/>
                      </a:stretch>
                    </p:blipFill>
                    <p:spPr>
                      <a:xfrm>
                        <a:off x="4631998" y="333933"/>
                        <a:ext cx="4279392" cy="6431499"/>
                      </a:xfrm>
                      <a:prstGeom prst="rect">
                        <a:avLst/>
                      </a:prstGeom>
                      <a:ln>
                        <a:solidFill>
                          <a:schemeClr val="tx1"/>
                        </a:solidFill>
                      </a:ln>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93573032"/>
              </p:ext>
            </p:extLst>
          </p:nvPr>
        </p:nvGraphicFramePr>
        <p:xfrm>
          <a:off x="4568367" y="333933"/>
          <a:ext cx="4546223" cy="6431499"/>
        </p:xfrm>
        <a:graphic>
          <a:graphicData uri="http://schemas.openxmlformats.org/presentationml/2006/ole">
            <mc:AlternateContent xmlns:mc="http://schemas.openxmlformats.org/markup-compatibility/2006">
              <mc:Choice xmlns:v="urn:schemas-microsoft-com:vml" Requires="v">
                <p:oleObj spid="_x0000_s1060" name="Document" r:id="rId13" imgW="7632700" imgH="9359900" progId="Word.Document.12">
                  <p:embed/>
                </p:oleObj>
              </mc:Choice>
              <mc:Fallback>
                <p:oleObj name="Document" r:id="rId13" imgW="7632700" imgH="9359900" progId="Word.Document.12">
                  <p:embed/>
                  <p:pic>
                    <p:nvPicPr>
                      <p:cNvPr id="0" name=""/>
                      <p:cNvPicPr/>
                      <p:nvPr/>
                    </p:nvPicPr>
                    <p:blipFill>
                      <a:blip r:embed="rId14"/>
                      <a:stretch>
                        <a:fillRect/>
                      </a:stretch>
                    </p:blipFill>
                    <p:spPr>
                      <a:xfrm>
                        <a:off x="4568367" y="333933"/>
                        <a:ext cx="4546223" cy="6431499"/>
                      </a:xfrm>
                      <a:prstGeom prst="rect">
                        <a:avLst/>
                      </a:prstGeom>
                      <a:ln>
                        <a:solidFill>
                          <a:schemeClr val="tx1"/>
                        </a:solidFill>
                      </a:ln>
                    </p:spPr>
                  </p:pic>
                </p:oleObj>
              </mc:Fallback>
            </mc:AlternateContent>
          </a:graphicData>
        </a:graphic>
      </p:graphicFrame>
      <p:pic>
        <p:nvPicPr>
          <p:cNvPr id="15" name="Picture 14"/>
          <p:cNvPicPr/>
          <p:nvPr/>
        </p:nvPicPr>
        <p:blipFill>
          <a:blip r:embed="rId15">
            <a:extLst>
              <a:ext uri="{28A0092B-C50C-407E-A947-70E740481C1C}">
                <a14:useLocalDpi xmlns:a14="http://schemas.microsoft.com/office/drawing/2010/main" val="0"/>
              </a:ext>
            </a:extLst>
          </a:blip>
          <a:stretch>
            <a:fillRect/>
          </a:stretch>
        </p:blipFill>
        <p:spPr>
          <a:xfrm>
            <a:off x="4194469" y="3219799"/>
            <a:ext cx="4495706" cy="3638201"/>
          </a:xfrm>
          <a:prstGeom prst="rect">
            <a:avLst/>
          </a:prstGeom>
          <a:solidFill>
            <a:schemeClr val="bg1"/>
          </a:solidFill>
          <a:ln>
            <a:solidFill>
              <a:schemeClr val="tx1"/>
            </a:solidFill>
          </a:ln>
        </p:spPr>
      </p:pic>
    </p:spTree>
    <p:extLst>
      <p:ext uri="{BB962C8B-B14F-4D97-AF65-F5344CB8AC3E}">
        <p14:creationId xmlns:p14="http://schemas.microsoft.com/office/powerpoint/2010/main" val="2376606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start smart 2.0</a:t>
            </a:r>
            <a:endParaRPr lang="en-US" b="1" dirty="0"/>
          </a:p>
        </p:txBody>
      </p:sp>
      <p:sp>
        <p:nvSpPr>
          <p:cNvPr id="3" name="Subtitle 2"/>
          <p:cNvSpPr>
            <a:spLocks noGrp="1"/>
          </p:cNvSpPr>
          <p:nvPr>
            <p:ph type="subTitle" idx="1"/>
          </p:nvPr>
        </p:nvSpPr>
        <p:spPr/>
        <p:txBody>
          <a:bodyPr>
            <a:normAutofit/>
          </a:bodyPr>
          <a:lstStyle/>
          <a:p>
            <a:r>
              <a:rPr lang="en-US" i="1" dirty="0" smtClean="0"/>
              <a:t>Lesson Dig-In</a:t>
            </a:r>
            <a:endParaRPr lang="en-US" i="1" dirty="0"/>
          </a:p>
        </p:txBody>
      </p:sp>
    </p:spTree>
    <p:extLst>
      <p:ext uri="{BB962C8B-B14F-4D97-AF65-F5344CB8AC3E}">
        <p14:creationId xmlns:p14="http://schemas.microsoft.com/office/powerpoint/2010/main" val="6540622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ea typeface="+mj-ea"/>
                <a:cs typeface="+mj-cs"/>
              </a:rPr>
              <a:t>LESSON 1</a:t>
            </a:r>
            <a:br>
              <a:rPr lang="en-US" b="1" dirty="0" smtClean="0">
                <a:ea typeface="+mj-ea"/>
                <a:cs typeface="+mj-cs"/>
              </a:rPr>
            </a:br>
            <a:r>
              <a:rPr lang="en-US" b="1" dirty="0" smtClean="0">
                <a:ea typeface="+mj-ea"/>
                <a:cs typeface="+mj-cs"/>
              </a:rPr>
              <a:t>REVIEW NORMS &amp; SKILLS</a:t>
            </a:r>
            <a:endParaRPr lang="en-US" b="1" dirty="0">
              <a:ea typeface="+mj-ea"/>
              <a:cs typeface="+mj-cs"/>
            </a:endParaRPr>
          </a:p>
        </p:txBody>
      </p:sp>
      <p:sp>
        <p:nvSpPr>
          <p:cNvPr id="3" name="Content Placeholder 2"/>
          <p:cNvSpPr>
            <a:spLocks noGrp="1"/>
          </p:cNvSpPr>
          <p:nvPr>
            <p:ph idx="1"/>
          </p:nvPr>
        </p:nvSpPr>
        <p:spPr>
          <a:xfrm>
            <a:off x="155575" y="1600200"/>
            <a:ext cx="4727575" cy="4876800"/>
          </a:xfrm>
        </p:spPr>
        <p:txBody>
          <a:bodyPr rtlCol="0">
            <a:normAutofit/>
          </a:bodyPr>
          <a:lstStyle/>
          <a:p>
            <a:pPr marL="0" indent="0" eaLnBrk="1" fontAlgn="auto" hangingPunct="1">
              <a:spcAft>
                <a:spcPts val="0"/>
              </a:spcAft>
              <a:buFont typeface="Arial"/>
              <a:buNone/>
              <a:defRPr/>
            </a:pPr>
            <a:r>
              <a:rPr lang="en-US" b="1" dirty="0" smtClean="0">
                <a:latin typeface="Avenir Next Regular"/>
                <a:ea typeface="+mn-ea"/>
                <a:cs typeface="Avenir Next Regular"/>
              </a:rPr>
              <a:t>Browse</a:t>
            </a:r>
            <a:r>
              <a:rPr lang="en-US" dirty="0" smtClean="0">
                <a:latin typeface="Avenir Next Regular"/>
                <a:ea typeface="+mn-ea"/>
                <a:cs typeface="Avenir Next Regular"/>
              </a:rPr>
              <a:t>: Lesson 1 p. 9-</a:t>
            </a:r>
            <a:r>
              <a:rPr lang="en-US" dirty="0" smtClean="0">
                <a:latin typeface="Avenir Next Regular"/>
                <a:cs typeface="Avenir Next Regular"/>
              </a:rPr>
              <a:t>12</a:t>
            </a:r>
            <a:endParaRPr lang="en-US" dirty="0" smtClean="0">
              <a:latin typeface="Avenir Next Regular"/>
              <a:ea typeface="+mn-ea"/>
              <a:cs typeface="Avenir Next Regular"/>
            </a:endParaRPr>
          </a:p>
          <a:p>
            <a:pPr marL="0" indent="0" eaLnBrk="1" fontAlgn="auto" hangingPunct="1">
              <a:spcAft>
                <a:spcPts val="0"/>
              </a:spcAft>
              <a:buFont typeface="Arial"/>
              <a:buNone/>
              <a:defRPr/>
            </a:pPr>
            <a:endParaRPr lang="en-US" sz="800" dirty="0" smtClean="0">
              <a:latin typeface="Avenir Next Regular"/>
              <a:ea typeface="+mn-ea"/>
              <a:cs typeface="Avenir Next Regular"/>
            </a:endParaRPr>
          </a:p>
          <a:p>
            <a:pPr lvl="1">
              <a:defRPr/>
            </a:pPr>
            <a:r>
              <a:rPr lang="en-US" sz="1600" dirty="0" smtClean="0">
                <a:latin typeface="Century" charset="0"/>
                <a:ea typeface="Century" charset="0"/>
                <a:cs typeface="Century" charset="0"/>
              </a:rPr>
              <a:t>Circle </a:t>
            </a:r>
            <a:r>
              <a:rPr lang="en-US" sz="1600" dirty="0">
                <a:latin typeface="Century" charset="0"/>
                <a:ea typeface="Century" charset="0"/>
                <a:cs typeface="Century" charset="0"/>
              </a:rPr>
              <a:t>the </a:t>
            </a:r>
            <a:r>
              <a:rPr lang="en-US" sz="1600" dirty="0" smtClean="0">
                <a:latin typeface="Century" charset="0"/>
                <a:ea typeface="Century" charset="0"/>
                <a:cs typeface="Century" charset="0"/>
              </a:rPr>
              <a:t>standards in </a:t>
            </a:r>
            <a:r>
              <a:rPr lang="en-US" sz="1600" dirty="0">
                <a:latin typeface="Century" charset="0"/>
                <a:ea typeface="Century" charset="0"/>
                <a:cs typeface="Century" charset="0"/>
              </a:rPr>
              <a:t>the </a:t>
            </a:r>
            <a:r>
              <a:rPr lang="en-US" sz="1600" dirty="0" smtClean="0">
                <a:latin typeface="Century" charset="0"/>
                <a:ea typeface="Century" charset="0"/>
                <a:cs typeface="Century" charset="0"/>
              </a:rPr>
              <a:t>margin on   each page of this lesson. </a:t>
            </a:r>
            <a:endParaRPr lang="en-US" sz="1400" dirty="0" smtClean="0">
              <a:latin typeface="Avenir Next Regular"/>
              <a:ea typeface="+mn-ea"/>
              <a:cs typeface="Avenir Next Regular"/>
            </a:endParaRPr>
          </a:p>
          <a:p>
            <a:pPr marL="0" indent="0" eaLnBrk="1" fontAlgn="auto" hangingPunct="1">
              <a:spcAft>
                <a:spcPts val="0"/>
              </a:spcAft>
              <a:buFont typeface="Arial"/>
              <a:buNone/>
              <a:defRPr/>
            </a:pPr>
            <a:r>
              <a:rPr lang="en-US" b="1" dirty="0" smtClean="0">
                <a:latin typeface="Avenir Next Regular"/>
                <a:ea typeface="+mn-ea"/>
                <a:cs typeface="Avenir Next Regular"/>
              </a:rPr>
              <a:t>Prompt: </a:t>
            </a:r>
            <a:r>
              <a:rPr lang="en-US" dirty="0" smtClean="0">
                <a:latin typeface="Avenir Next Regular"/>
                <a:ea typeface="+mn-ea"/>
                <a:cs typeface="Avenir Next Regular"/>
              </a:rPr>
              <a:t>What do you know about the Conversation Skills? What does it look like and sound like when you use them?</a:t>
            </a:r>
          </a:p>
          <a:p>
            <a:pPr marL="0" indent="0" eaLnBrk="1" fontAlgn="auto" hangingPunct="1">
              <a:spcAft>
                <a:spcPts val="0"/>
              </a:spcAft>
              <a:buFont typeface="Arial"/>
              <a:buNone/>
              <a:defRPr/>
            </a:pPr>
            <a:endParaRPr lang="en-US" sz="1400" dirty="0" smtClean="0">
              <a:latin typeface="Avenir Next Regular"/>
              <a:ea typeface="+mn-ea"/>
              <a:cs typeface="Avenir Next Regular"/>
            </a:endParaRPr>
          </a:p>
          <a:p>
            <a:pPr marL="0" indent="0" eaLnBrk="1" fontAlgn="auto" hangingPunct="1">
              <a:spcAft>
                <a:spcPts val="0"/>
              </a:spcAft>
              <a:buFont typeface="Arial"/>
              <a:buNone/>
              <a:defRPr/>
            </a:pPr>
            <a:r>
              <a:rPr lang="en-US" b="1" dirty="0" smtClean="0">
                <a:latin typeface="Avenir Next Regular"/>
                <a:ea typeface="+mn-ea"/>
                <a:cs typeface="Avenir Next Regular"/>
              </a:rPr>
              <a:t>Key Strategy: </a:t>
            </a:r>
            <a:r>
              <a:rPr lang="en-US" dirty="0" smtClean="0">
                <a:latin typeface="Avenir Next Regular"/>
                <a:ea typeface="+mn-ea"/>
                <a:cs typeface="Avenir Next Regular"/>
              </a:rPr>
              <a:t>Give One, Get One p. 9-10</a:t>
            </a:r>
            <a:endParaRPr lang="en-US" dirty="0">
              <a:latin typeface="Avenir Next Regular"/>
              <a:ea typeface="+mn-ea"/>
              <a:cs typeface="Avenir Next Regular"/>
            </a:endParaRPr>
          </a:p>
        </p:txBody>
      </p:sp>
      <p:pic>
        <p:nvPicPr>
          <p:cNvPr id="194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4050" y="5761038"/>
            <a:ext cx="862013" cy="1096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Screen Shot 2016-07-18 at 8.39.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450" y="1658938"/>
            <a:ext cx="1681163" cy="2117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Shot 2016-03-16 at 2.53.11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2350" y="1974850"/>
            <a:ext cx="197643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3-16 at 2.54.01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26238" y="2717800"/>
            <a:ext cx="20066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 Shot 2016-07-18 at 10.27.47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49813" y="5202238"/>
            <a:ext cx="19589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66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ea typeface="+mj-ea"/>
                <a:cs typeface="+mj-cs"/>
              </a:rPr>
              <a:t>LESSON 2</a:t>
            </a:r>
            <a:br>
              <a:rPr lang="en-US" b="1" dirty="0" smtClean="0">
                <a:ea typeface="+mj-ea"/>
                <a:cs typeface="+mj-cs"/>
              </a:rPr>
            </a:br>
            <a:r>
              <a:rPr lang="en-US" b="1" dirty="0" smtClean="0">
                <a:ea typeface="+mj-ea"/>
                <a:cs typeface="+mj-cs"/>
              </a:rPr>
              <a:t>CLARIFY BY PARAPHRASING</a:t>
            </a:r>
            <a:endParaRPr lang="en-US" b="1" dirty="0">
              <a:ea typeface="+mj-ea"/>
              <a:cs typeface="+mj-cs"/>
            </a:endParaRPr>
          </a:p>
        </p:txBody>
      </p:sp>
      <p:sp>
        <p:nvSpPr>
          <p:cNvPr id="3" name="Content Placeholder 2"/>
          <p:cNvSpPr>
            <a:spLocks noGrp="1"/>
          </p:cNvSpPr>
          <p:nvPr>
            <p:ph idx="1"/>
          </p:nvPr>
        </p:nvSpPr>
        <p:spPr>
          <a:xfrm>
            <a:off x="457200" y="1600200"/>
            <a:ext cx="4870450" cy="4876800"/>
          </a:xfrm>
        </p:spPr>
        <p:txBody>
          <a:bodyPr rtlCol="0">
            <a:normAutofit lnSpcReduction="10000"/>
          </a:bodyPr>
          <a:lstStyle/>
          <a:p>
            <a:pPr marL="0" indent="0" eaLnBrk="1" fontAlgn="auto" hangingPunct="1">
              <a:spcAft>
                <a:spcPts val="0"/>
              </a:spcAft>
              <a:buFont typeface="Arial"/>
              <a:buNone/>
              <a:defRPr/>
            </a:pPr>
            <a:r>
              <a:rPr lang="en-US" b="1" dirty="0" smtClean="0">
                <a:latin typeface="Avenir Next Regular"/>
                <a:ea typeface="+mn-ea"/>
                <a:cs typeface="Avenir Next Regular"/>
              </a:rPr>
              <a:t>Browse</a:t>
            </a:r>
            <a:r>
              <a:rPr lang="en-US" dirty="0" smtClean="0">
                <a:latin typeface="Avenir Next Regular"/>
                <a:ea typeface="+mn-ea"/>
                <a:cs typeface="Avenir Next Regular"/>
              </a:rPr>
              <a:t>: Lesson 2 pages 13-</a:t>
            </a:r>
            <a:r>
              <a:rPr lang="en-US" dirty="0" smtClean="0">
                <a:latin typeface="Avenir Next Regular"/>
                <a:cs typeface="Avenir Next Regular"/>
              </a:rPr>
              <a:t>17</a:t>
            </a:r>
            <a:endParaRPr lang="en-US" dirty="0" smtClean="0">
              <a:latin typeface="Avenir Next Regular"/>
              <a:ea typeface="+mn-ea"/>
              <a:cs typeface="Avenir Next Regular"/>
            </a:endParaRPr>
          </a:p>
          <a:p>
            <a:pPr lvl="1">
              <a:defRPr/>
            </a:pPr>
            <a:endParaRPr lang="en-US" sz="900" dirty="0" smtClean="0">
              <a:latin typeface="Century" charset="0"/>
              <a:ea typeface="Century" charset="0"/>
              <a:cs typeface="Century" charset="0"/>
            </a:endParaRPr>
          </a:p>
          <a:p>
            <a:pPr lvl="1">
              <a:defRPr/>
            </a:pPr>
            <a:r>
              <a:rPr lang="en-US" sz="1600" dirty="0" smtClean="0">
                <a:latin typeface="Century" charset="0"/>
                <a:ea typeface="Century" charset="0"/>
                <a:cs typeface="Century" charset="0"/>
              </a:rPr>
              <a:t>Circle </a:t>
            </a:r>
            <a:r>
              <a:rPr lang="en-US" sz="1600" dirty="0">
                <a:latin typeface="Century" charset="0"/>
                <a:ea typeface="Century" charset="0"/>
                <a:cs typeface="Century" charset="0"/>
              </a:rPr>
              <a:t>the standards in the margin on </a:t>
            </a:r>
            <a:r>
              <a:rPr lang="en-US" sz="1600" dirty="0" smtClean="0">
                <a:latin typeface="Century" charset="0"/>
                <a:ea typeface="Century" charset="0"/>
                <a:cs typeface="Century" charset="0"/>
              </a:rPr>
              <a:t>each </a:t>
            </a:r>
            <a:r>
              <a:rPr lang="en-US" sz="1600" dirty="0">
                <a:latin typeface="Century" charset="0"/>
                <a:ea typeface="Century" charset="0"/>
                <a:cs typeface="Century" charset="0"/>
              </a:rPr>
              <a:t>page of this lesson. </a:t>
            </a:r>
            <a:endParaRPr lang="en-US" sz="1600" dirty="0" smtClean="0">
              <a:latin typeface="Century" charset="0"/>
              <a:ea typeface="Century" charset="0"/>
              <a:cs typeface="Century" charset="0"/>
            </a:endParaRPr>
          </a:p>
          <a:p>
            <a:pPr lvl="1">
              <a:defRPr/>
            </a:pPr>
            <a:endParaRPr lang="en-US" sz="1400" dirty="0">
              <a:latin typeface="Avenir Next Regular"/>
              <a:cs typeface="Avenir Next Regular"/>
            </a:endParaRPr>
          </a:p>
          <a:p>
            <a:pPr marL="0" indent="0" eaLnBrk="1" fontAlgn="auto" hangingPunct="1">
              <a:spcAft>
                <a:spcPts val="0"/>
              </a:spcAft>
              <a:buFont typeface="Arial"/>
              <a:buNone/>
              <a:defRPr/>
            </a:pPr>
            <a:r>
              <a:rPr lang="en-US" b="1" dirty="0" smtClean="0">
                <a:latin typeface="Avenir Next Regular"/>
                <a:ea typeface="+mn-ea"/>
                <a:cs typeface="Avenir Next Regular"/>
              </a:rPr>
              <a:t>Prompt: </a:t>
            </a:r>
            <a:r>
              <a:rPr lang="en-US" dirty="0" smtClean="0">
                <a:latin typeface="Avenir Next Regular"/>
                <a:ea typeface="+mn-ea"/>
                <a:cs typeface="Avenir Next Regular"/>
              </a:rPr>
              <a:t>What do you notice in the visual text?  Clarify by paraphrasing what your partner s</a:t>
            </a:r>
            <a:r>
              <a:rPr lang="en-US" dirty="0" smtClean="0">
                <a:latin typeface="Avenir Next Regular"/>
                <a:cs typeface="Avenir Next Regular"/>
              </a:rPr>
              <a:t>aid.</a:t>
            </a:r>
            <a:endParaRPr lang="en-US" dirty="0" smtClean="0">
              <a:latin typeface="Avenir Next Regular"/>
              <a:ea typeface="+mn-ea"/>
              <a:cs typeface="Avenir Next Regular"/>
            </a:endParaRPr>
          </a:p>
          <a:p>
            <a:pPr marL="0" indent="0" eaLnBrk="1" fontAlgn="auto" hangingPunct="1">
              <a:spcAft>
                <a:spcPts val="0"/>
              </a:spcAft>
              <a:buFont typeface="Arial"/>
              <a:buNone/>
              <a:defRPr/>
            </a:pPr>
            <a:endParaRPr lang="en-US" dirty="0" smtClean="0">
              <a:latin typeface="Avenir Next Regular"/>
              <a:ea typeface="+mn-ea"/>
              <a:cs typeface="Avenir Next Regular"/>
            </a:endParaRPr>
          </a:p>
          <a:p>
            <a:pPr marL="0" indent="0" eaLnBrk="1" fontAlgn="auto" hangingPunct="1">
              <a:spcAft>
                <a:spcPts val="0"/>
              </a:spcAft>
              <a:buFont typeface="Arial"/>
              <a:buNone/>
              <a:defRPr/>
            </a:pPr>
            <a:r>
              <a:rPr lang="en-US" b="1" dirty="0" smtClean="0">
                <a:latin typeface="Avenir Next Regular"/>
                <a:ea typeface="+mn-ea"/>
                <a:cs typeface="Avenir Next Regular"/>
              </a:rPr>
              <a:t>Key Strategies: </a:t>
            </a:r>
          </a:p>
          <a:p>
            <a:pPr eaLnBrk="1" fontAlgn="auto" hangingPunct="1">
              <a:spcAft>
                <a:spcPts val="0"/>
              </a:spcAft>
              <a:buFont typeface="Arial"/>
              <a:buChar char="•"/>
              <a:defRPr/>
            </a:pPr>
            <a:r>
              <a:rPr lang="en-US" b="1" dirty="0" smtClean="0">
                <a:latin typeface="Avenir Next Regular"/>
                <a:ea typeface="+mn-ea"/>
                <a:cs typeface="Avenir Next Regular"/>
              </a:rPr>
              <a:t>Paraphrase</a:t>
            </a:r>
            <a:r>
              <a:rPr lang="en-US" dirty="0" smtClean="0">
                <a:latin typeface="Avenir Next Regular"/>
                <a:ea typeface="+mn-ea"/>
                <a:cs typeface="Avenir Next Regular"/>
              </a:rPr>
              <a:t> </a:t>
            </a:r>
          </a:p>
          <a:p>
            <a:pPr eaLnBrk="1" fontAlgn="auto" hangingPunct="1">
              <a:spcAft>
                <a:spcPts val="0"/>
              </a:spcAft>
              <a:buFont typeface="Arial"/>
              <a:buChar char="•"/>
              <a:defRPr/>
            </a:pPr>
            <a:r>
              <a:rPr lang="en-US" dirty="0" smtClean="0">
                <a:latin typeface="Avenir Next Regular"/>
                <a:ea typeface="+mn-ea"/>
                <a:cs typeface="Avenir Next Regular"/>
              </a:rPr>
              <a:t>Conversation Pattern</a:t>
            </a:r>
          </a:p>
          <a:p>
            <a:pPr eaLnBrk="1" fontAlgn="auto" hangingPunct="1">
              <a:spcAft>
                <a:spcPts val="0"/>
              </a:spcAft>
              <a:buFont typeface="Arial"/>
              <a:buChar char="•"/>
              <a:defRPr/>
            </a:pPr>
            <a:r>
              <a:rPr lang="en-US" dirty="0" smtClean="0">
                <a:latin typeface="Avenir Next Regular"/>
                <a:ea typeface="+mn-ea"/>
                <a:cs typeface="Avenir Next Regular"/>
              </a:rPr>
              <a:t>Stand Up, Hand Up</a:t>
            </a:r>
          </a:p>
          <a:p>
            <a:pPr eaLnBrk="1" fontAlgn="auto" hangingPunct="1">
              <a:spcAft>
                <a:spcPts val="0"/>
              </a:spcAft>
              <a:buFont typeface="Arial"/>
              <a:buChar char="•"/>
              <a:defRPr/>
            </a:pPr>
            <a:endParaRPr lang="en-US" dirty="0">
              <a:latin typeface="Avenir Next Regular"/>
              <a:ea typeface="+mn-ea"/>
              <a:cs typeface="Avenir Next Regular"/>
            </a:endParaRPr>
          </a:p>
        </p:txBody>
      </p:sp>
      <p:pic>
        <p:nvPicPr>
          <p:cNvPr id="204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4050" y="5761038"/>
            <a:ext cx="862013" cy="1096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Screen Shot 2016-07-18 at 8.43.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725" y="2082800"/>
            <a:ext cx="2663825" cy="33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5581650" y="3778250"/>
            <a:ext cx="2152650" cy="292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4102100" y="3933825"/>
            <a:ext cx="1225550" cy="511175"/>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300769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2016-10-20 at 3.47.37 PM.png"/>
          <p:cNvPicPr>
            <a:picLocks noGrp="1" noChangeAspect="1"/>
          </p:cNvPicPr>
          <p:nvPr>
            <p:ph idx="1"/>
          </p:nvPr>
        </p:nvPicPr>
        <p:blipFill>
          <a:blip r:embed="rId4">
            <a:extLst>
              <a:ext uri="{28A0092B-C50C-407E-A947-70E740481C1C}">
                <a14:useLocalDpi xmlns:a14="http://schemas.microsoft.com/office/drawing/2010/main" val="0"/>
              </a:ext>
            </a:extLst>
          </a:blip>
          <a:srcRect l="-25674" r="-25674"/>
          <a:stretch>
            <a:fillRect/>
          </a:stretch>
        </p:blipFill>
        <p:spPr>
          <a:xfrm>
            <a:off x="-700286" y="444500"/>
            <a:ext cx="10581680" cy="6270625"/>
          </a:xfrm>
        </p:spPr>
      </p:pic>
      <p:pic>
        <p:nvPicPr>
          <p:cNvPr id="2" name="Picture 1"/>
          <p:cNvPicPr>
            <a:picLocks noChangeAspect="1"/>
          </p:cNvPicPr>
          <p:nvPr/>
        </p:nvPicPr>
        <p:blipFill>
          <a:blip r:embed="rId5"/>
          <a:stretch>
            <a:fillRect/>
          </a:stretch>
        </p:blipFill>
        <p:spPr>
          <a:xfrm>
            <a:off x="0" y="4677638"/>
            <a:ext cx="9144000" cy="2180362"/>
          </a:xfrm>
          <a:prstGeom prst="rect">
            <a:avLst/>
          </a:prstGeom>
        </p:spPr>
      </p:pic>
      <p:pic>
        <p:nvPicPr>
          <p:cNvPr id="3" name="Picture 2"/>
          <p:cNvPicPr>
            <a:picLocks noChangeAspect="1"/>
          </p:cNvPicPr>
          <p:nvPr/>
        </p:nvPicPr>
        <p:blipFill>
          <a:blip r:embed="rId6"/>
          <a:stretch>
            <a:fillRect/>
          </a:stretch>
        </p:blipFill>
        <p:spPr>
          <a:xfrm>
            <a:off x="0" y="3917046"/>
            <a:ext cx="9144000" cy="2940954"/>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421609167"/>
              </p:ext>
            </p:extLst>
          </p:nvPr>
        </p:nvGraphicFramePr>
        <p:xfrm>
          <a:off x="6353944" y="444500"/>
          <a:ext cx="2688456" cy="3365500"/>
        </p:xfrm>
        <a:graphic>
          <a:graphicData uri="http://schemas.openxmlformats.org/presentationml/2006/ole">
            <mc:AlternateContent xmlns:mc="http://schemas.openxmlformats.org/markup-compatibility/2006">
              <mc:Choice xmlns:v="urn:schemas-microsoft-com:vml" Requires="v">
                <p:oleObj spid="_x0000_s2057" name="Document" r:id="rId8" imgW="7264400" imgH="9093200" progId="Word.Document.12">
                  <p:embed/>
                </p:oleObj>
              </mc:Choice>
              <mc:Fallback>
                <p:oleObj name="Document" r:id="rId8" imgW="7264400" imgH="9093200" progId="Word.Document.12">
                  <p:embed/>
                  <p:pic>
                    <p:nvPicPr>
                      <p:cNvPr id="0" name=""/>
                      <p:cNvPicPr/>
                      <p:nvPr/>
                    </p:nvPicPr>
                    <p:blipFill>
                      <a:blip r:embed="rId9"/>
                      <a:stretch>
                        <a:fillRect/>
                      </a:stretch>
                    </p:blipFill>
                    <p:spPr>
                      <a:xfrm>
                        <a:off x="6353944" y="444500"/>
                        <a:ext cx="2688456" cy="3365500"/>
                      </a:xfrm>
                      <a:prstGeom prst="rect">
                        <a:avLst/>
                      </a:prstGeom>
                    </p:spPr>
                  </p:pic>
                </p:oleObj>
              </mc:Fallback>
            </mc:AlternateContent>
          </a:graphicData>
        </a:graphic>
      </p:graphicFrame>
    </p:spTree>
    <p:extLst>
      <p:ext uri="{BB962C8B-B14F-4D97-AF65-F5344CB8AC3E}">
        <p14:creationId xmlns:p14="http://schemas.microsoft.com/office/powerpoint/2010/main" val="1953523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 Up, Hand Up, Pair Up</a:t>
            </a:r>
            <a:endParaRPr lang="en-US" b="1"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181101" y="1498600"/>
            <a:ext cx="6908800" cy="5120640"/>
          </a:xfrm>
          <a:prstGeom prst="rect">
            <a:avLst/>
          </a:prstGeom>
          <a:noFill/>
          <a:ln>
            <a:noFill/>
          </a:ln>
        </p:spPr>
      </p:pic>
      <p:graphicFrame>
        <p:nvGraphicFramePr>
          <p:cNvPr id="5" name="Object 4"/>
          <p:cNvGraphicFramePr>
            <a:graphicFrameLocks noChangeAspect="1"/>
          </p:cNvGraphicFramePr>
          <p:nvPr>
            <p:extLst>
              <p:ext uri="{D42A27DB-BD31-4B8C-83A1-F6EECF244321}">
                <p14:modId xmlns:p14="http://schemas.microsoft.com/office/powerpoint/2010/main" val="4032196275"/>
              </p:ext>
            </p:extLst>
          </p:nvPr>
        </p:nvGraphicFramePr>
        <p:xfrm>
          <a:off x="128589" y="3355340"/>
          <a:ext cx="2708746" cy="3390900"/>
        </p:xfrm>
        <a:graphic>
          <a:graphicData uri="http://schemas.openxmlformats.org/presentationml/2006/ole">
            <mc:AlternateContent xmlns:mc="http://schemas.openxmlformats.org/markup-compatibility/2006">
              <mc:Choice xmlns:v="urn:schemas-microsoft-com:vml" Requires="v">
                <p:oleObj spid="_x0000_s3081" name="Document" r:id="rId5" imgW="7264400" imgH="9093200" progId="Word.Document.12">
                  <p:embed/>
                </p:oleObj>
              </mc:Choice>
              <mc:Fallback>
                <p:oleObj name="Document" r:id="rId5" imgW="7264400" imgH="9093200" progId="Word.Document.12">
                  <p:embed/>
                  <p:pic>
                    <p:nvPicPr>
                      <p:cNvPr id="0" name=""/>
                      <p:cNvPicPr/>
                      <p:nvPr/>
                    </p:nvPicPr>
                    <p:blipFill>
                      <a:blip r:embed="rId6"/>
                      <a:stretch>
                        <a:fillRect/>
                      </a:stretch>
                    </p:blipFill>
                    <p:spPr>
                      <a:xfrm>
                        <a:off x="128589" y="3355340"/>
                        <a:ext cx="2708746" cy="3390900"/>
                      </a:xfrm>
                      <a:prstGeom prst="rect">
                        <a:avLst/>
                      </a:prstGeom>
                    </p:spPr>
                  </p:pic>
                </p:oleObj>
              </mc:Fallback>
            </mc:AlternateContent>
          </a:graphicData>
        </a:graphic>
      </p:graphicFrame>
    </p:spTree>
    <p:extLst>
      <p:ext uri="{BB962C8B-B14F-4D97-AF65-F5344CB8AC3E}">
        <p14:creationId xmlns:p14="http://schemas.microsoft.com/office/powerpoint/2010/main" val="1924383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ea typeface="+mj-ea"/>
                <a:cs typeface="+mj-cs"/>
              </a:rPr>
              <a:t>LESSON 3</a:t>
            </a:r>
            <a:br>
              <a:rPr lang="en-US" b="1" dirty="0" smtClean="0">
                <a:ea typeface="+mj-ea"/>
                <a:cs typeface="+mj-cs"/>
              </a:rPr>
            </a:br>
            <a:r>
              <a:rPr lang="en-US" b="1" dirty="0" smtClean="0">
                <a:ea typeface="+mj-ea"/>
                <a:cs typeface="+mj-cs"/>
              </a:rPr>
              <a:t>CLARIFY BY BUILDING ON</a:t>
            </a:r>
            <a:endParaRPr lang="en-US" b="1" dirty="0">
              <a:ea typeface="+mj-ea"/>
              <a:cs typeface="+mj-cs"/>
            </a:endParaRPr>
          </a:p>
        </p:txBody>
      </p:sp>
      <p:sp>
        <p:nvSpPr>
          <p:cNvPr id="3" name="Content Placeholder 2"/>
          <p:cNvSpPr>
            <a:spLocks noGrp="1"/>
          </p:cNvSpPr>
          <p:nvPr>
            <p:ph idx="1"/>
          </p:nvPr>
        </p:nvSpPr>
        <p:spPr>
          <a:xfrm>
            <a:off x="466725" y="1604963"/>
            <a:ext cx="4870450" cy="4876800"/>
          </a:xfrm>
        </p:spPr>
        <p:txBody>
          <a:bodyPr rtlCol="0">
            <a:normAutofit lnSpcReduction="10000"/>
          </a:bodyPr>
          <a:lstStyle/>
          <a:p>
            <a:pPr marL="0" indent="0" eaLnBrk="1" fontAlgn="auto" hangingPunct="1">
              <a:spcAft>
                <a:spcPts val="0"/>
              </a:spcAft>
              <a:buFont typeface="Arial"/>
              <a:buNone/>
              <a:defRPr/>
            </a:pPr>
            <a:r>
              <a:rPr lang="en-US" b="1" dirty="0" smtClean="0">
                <a:latin typeface="Avenir Next Regular"/>
                <a:ea typeface="+mn-ea"/>
                <a:cs typeface="Avenir Next Regular"/>
              </a:rPr>
              <a:t>Browse</a:t>
            </a:r>
            <a:r>
              <a:rPr lang="en-US" dirty="0" smtClean="0">
                <a:latin typeface="Avenir Next Regular"/>
                <a:ea typeface="+mn-ea"/>
                <a:cs typeface="Avenir Next Regular"/>
              </a:rPr>
              <a:t>: Lesson 3 pages 18-22</a:t>
            </a:r>
          </a:p>
          <a:p>
            <a:pPr lvl="1">
              <a:defRPr/>
            </a:pPr>
            <a:endParaRPr lang="en-US" sz="1600" dirty="0" smtClean="0">
              <a:latin typeface="Century" charset="0"/>
              <a:ea typeface="Century" charset="0"/>
              <a:cs typeface="Century" charset="0"/>
            </a:endParaRPr>
          </a:p>
          <a:p>
            <a:pPr lvl="1">
              <a:defRPr/>
            </a:pPr>
            <a:r>
              <a:rPr lang="en-US" sz="1600" dirty="0" smtClean="0">
                <a:latin typeface="Century" charset="0"/>
                <a:ea typeface="Century" charset="0"/>
                <a:cs typeface="Century" charset="0"/>
              </a:rPr>
              <a:t>Circle </a:t>
            </a:r>
            <a:r>
              <a:rPr lang="en-US" sz="1600" dirty="0">
                <a:latin typeface="Century" charset="0"/>
                <a:ea typeface="Century" charset="0"/>
                <a:cs typeface="Century" charset="0"/>
              </a:rPr>
              <a:t>the standards in the margin </a:t>
            </a:r>
            <a:r>
              <a:rPr lang="en-US" sz="1600" dirty="0" smtClean="0">
                <a:latin typeface="Century" charset="0"/>
                <a:ea typeface="Century" charset="0"/>
                <a:cs typeface="Century" charset="0"/>
              </a:rPr>
              <a:t>on </a:t>
            </a:r>
            <a:r>
              <a:rPr lang="en-US" sz="1600" dirty="0">
                <a:latin typeface="Century" charset="0"/>
                <a:ea typeface="Century" charset="0"/>
                <a:cs typeface="Century" charset="0"/>
              </a:rPr>
              <a:t>each page of this lesson. </a:t>
            </a:r>
            <a:endParaRPr lang="en-US" sz="1400" dirty="0">
              <a:latin typeface="Avenir Next Regular"/>
              <a:cs typeface="Avenir Next Regular"/>
            </a:endParaRPr>
          </a:p>
          <a:p>
            <a:pPr marL="274314" lvl="1" indent="0">
              <a:buFont typeface="Arial"/>
              <a:buNone/>
              <a:defRPr/>
            </a:pPr>
            <a:endParaRPr lang="en-US" dirty="0" smtClean="0">
              <a:latin typeface="Avenir Next Regular"/>
              <a:ea typeface="+mn-ea"/>
              <a:cs typeface="Avenir Next Regular"/>
            </a:endParaRPr>
          </a:p>
          <a:p>
            <a:pPr marL="0" indent="0" eaLnBrk="1" fontAlgn="auto" hangingPunct="1">
              <a:spcAft>
                <a:spcPts val="0"/>
              </a:spcAft>
              <a:buFont typeface="Arial"/>
              <a:buNone/>
              <a:defRPr/>
            </a:pPr>
            <a:r>
              <a:rPr lang="en-US" b="1" dirty="0" smtClean="0">
                <a:latin typeface="Avenir Next Regular"/>
                <a:ea typeface="+mn-ea"/>
                <a:cs typeface="Avenir Next Regular"/>
              </a:rPr>
              <a:t>Prompt: </a:t>
            </a:r>
            <a:r>
              <a:rPr lang="en-US" dirty="0" smtClean="0">
                <a:latin typeface="Avenir Next Regular"/>
                <a:ea typeface="+mn-ea"/>
                <a:cs typeface="Avenir Next Regular"/>
              </a:rPr>
              <a:t>What do you notice in the visual text? </a:t>
            </a:r>
            <a:r>
              <a:rPr lang="en-US" dirty="0">
                <a:latin typeface="Avenir Next Regular"/>
                <a:cs typeface="Avenir Next Regular"/>
              </a:rPr>
              <a:t> </a:t>
            </a:r>
            <a:r>
              <a:rPr lang="en-US" dirty="0" smtClean="0">
                <a:latin typeface="Avenir Next Regular"/>
                <a:cs typeface="Avenir Next Regular"/>
              </a:rPr>
              <a:t>Clarify by building on each other’s ideas.</a:t>
            </a:r>
            <a:endParaRPr lang="en-US" dirty="0" smtClean="0">
              <a:latin typeface="Avenir Next Regular"/>
              <a:ea typeface="+mn-ea"/>
              <a:cs typeface="Avenir Next Regular"/>
            </a:endParaRPr>
          </a:p>
          <a:p>
            <a:pPr marL="0" indent="0" eaLnBrk="1" fontAlgn="auto" hangingPunct="1">
              <a:spcAft>
                <a:spcPts val="0"/>
              </a:spcAft>
              <a:buFont typeface="Arial"/>
              <a:buNone/>
              <a:defRPr/>
            </a:pPr>
            <a:endParaRPr lang="en-US" dirty="0" smtClean="0">
              <a:latin typeface="Avenir Next Regular"/>
              <a:ea typeface="+mn-ea"/>
              <a:cs typeface="Avenir Next Regular"/>
            </a:endParaRPr>
          </a:p>
          <a:p>
            <a:pPr marL="0" indent="0" eaLnBrk="1" fontAlgn="auto" hangingPunct="1">
              <a:spcAft>
                <a:spcPts val="0"/>
              </a:spcAft>
              <a:buFont typeface="Arial"/>
              <a:buNone/>
              <a:defRPr/>
            </a:pPr>
            <a:r>
              <a:rPr lang="en-US" b="1" dirty="0" smtClean="0">
                <a:latin typeface="Avenir Next Regular"/>
                <a:ea typeface="+mn-ea"/>
                <a:cs typeface="Avenir Next Regular"/>
              </a:rPr>
              <a:t>Key Strategies: </a:t>
            </a:r>
          </a:p>
          <a:p>
            <a:pPr eaLnBrk="1" fontAlgn="auto" hangingPunct="1">
              <a:spcAft>
                <a:spcPts val="0"/>
              </a:spcAft>
              <a:buFont typeface="Arial"/>
              <a:buChar char="•"/>
              <a:defRPr/>
            </a:pPr>
            <a:r>
              <a:rPr lang="en-US" b="1" dirty="0" smtClean="0">
                <a:latin typeface="Avenir Next Regular"/>
                <a:ea typeface="+mn-ea"/>
                <a:cs typeface="Avenir Next Regular"/>
              </a:rPr>
              <a:t>Building On </a:t>
            </a:r>
          </a:p>
          <a:p>
            <a:pPr eaLnBrk="1" fontAlgn="auto" hangingPunct="1">
              <a:spcAft>
                <a:spcPts val="0"/>
              </a:spcAft>
              <a:buFont typeface="Arial"/>
              <a:buChar char="•"/>
              <a:defRPr/>
            </a:pPr>
            <a:r>
              <a:rPr lang="en-US" dirty="0" smtClean="0">
                <a:latin typeface="Avenir Next Regular"/>
                <a:ea typeface="+mn-ea"/>
                <a:cs typeface="Avenir Next Regular"/>
              </a:rPr>
              <a:t>Conversation Pattern</a:t>
            </a:r>
          </a:p>
          <a:p>
            <a:pPr eaLnBrk="1" fontAlgn="auto" hangingPunct="1">
              <a:spcAft>
                <a:spcPts val="0"/>
              </a:spcAft>
              <a:buFont typeface="Arial"/>
              <a:buChar char="•"/>
              <a:defRPr/>
            </a:pPr>
            <a:r>
              <a:rPr lang="en-US" dirty="0" smtClean="0">
                <a:latin typeface="Avenir Next Regular"/>
                <a:ea typeface="+mn-ea"/>
                <a:cs typeface="Avenir Next Regular"/>
              </a:rPr>
              <a:t>Stand Up, Hand Up</a:t>
            </a:r>
          </a:p>
          <a:p>
            <a:pPr eaLnBrk="1" fontAlgn="auto" hangingPunct="1">
              <a:spcAft>
                <a:spcPts val="0"/>
              </a:spcAft>
              <a:buFont typeface="Arial"/>
              <a:buChar char="•"/>
              <a:defRPr/>
            </a:pPr>
            <a:endParaRPr lang="en-US" dirty="0">
              <a:latin typeface="Avenir Next Regular"/>
              <a:ea typeface="+mn-ea"/>
              <a:cs typeface="Avenir Next Regular"/>
            </a:endParaRPr>
          </a:p>
        </p:txBody>
      </p:sp>
      <p:pic>
        <p:nvPicPr>
          <p:cNvPr id="215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4050" y="5761038"/>
            <a:ext cx="862013" cy="1096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ight Arrow 6"/>
          <p:cNvSpPr/>
          <p:nvPr/>
        </p:nvSpPr>
        <p:spPr>
          <a:xfrm>
            <a:off x="4225925" y="4710113"/>
            <a:ext cx="1223963" cy="511175"/>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7" descr="Screen Shot 2016-07-18 at 8.44.0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2132013"/>
            <a:ext cx="2395537"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5581650" y="3778250"/>
            <a:ext cx="2152650" cy="292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9604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2016-10-20 at 3.47.37 PM.png"/>
          <p:cNvPicPr>
            <a:picLocks noGrp="1" noChangeAspect="1"/>
          </p:cNvPicPr>
          <p:nvPr>
            <p:ph idx="1"/>
          </p:nvPr>
        </p:nvPicPr>
        <p:blipFill>
          <a:blip r:embed="rId3">
            <a:extLst>
              <a:ext uri="{28A0092B-C50C-407E-A947-70E740481C1C}">
                <a14:useLocalDpi xmlns:a14="http://schemas.microsoft.com/office/drawing/2010/main" val="0"/>
              </a:ext>
            </a:extLst>
          </a:blip>
          <a:srcRect l="-25674" r="-25674"/>
          <a:stretch>
            <a:fillRect/>
          </a:stretch>
        </p:blipFill>
        <p:spPr>
          <a:xfrm>
            <a:off x="-700286" y="444500"/>
            <a:ext cx="10581680" cy="6270625"/>
          </a:xfrm>
        </p:spPr>
      </p:pic>
      <p:pic>
        <p:nvPicPr>
          <p:cNvPr id="3" name="Picture 2"/>
          <p:cNvPicPr>
            <a:picLocks noChangeAspect="1"/>
          </p:cNvPicPr>
          <p:nvPr/>
        </p:nvPicPr>
        <p:blipFill>
          <a:blip r:embed="rId4"/>
          <a:stretch>
            <a:fillRect/>
          </a:stretch>
        </p:blipFill>
        <p:spPr>
          <a:xfrm>
            <a:off x="0" y="4870920"/>
            <a:ext cx="9144000" cy="1856905"/>
          </a:xfrm>
          <a:prstGeom prst="rect">
            <a:avLst/>
          </a:prstGeom>
        </p:spPr>
      </p:pic>
      <p:pic>
        <p:nvPicPr>
          <p:cNvPr id="5" name="Picture 4"/>
          <p:cNvPicPr>
            <a:picLocks noChangeAspect="1"/>
          </p:cNvPicPr>
          <p:nvPr/>
        </p:nvPicPr>
        <p:blipFill>
          <a:blip r:embed="rId5"/>
          <a:stretch>
            <a:fillRect/>
          </a:stretch>
        </p:blipFill>
        <p:spPr>
          <a:xfrm>
            <a:off x="0" y="3962400"/>
            <a:ext cx="9144000" cy="1313447"/>
          </a:xfrm>
          <a:prstGeom prst="rect">
            <a:avLst/>
          </a:prstGeom>
        </p:spPr>
      </p:pic>
      <p:pic>
        <p:nvPicPr>
          <p:cNvPr id="6" name="Picture 5"/>
          <p:cNvPicPr>
            <a:picLocks noChangeAspect="1"/>
          </p:cNvPicPr>
          <p:nvPr/>
        </p:nvPicPr>
        <p:blipFill>
          <a:blip r:embed="rId6"/>
          <a:stretch>
            <a:fillRect/>
          </a:stretch>
        </p:blipFill>
        <p:spPr>
          <a:xfrm>
            <a:off x="0" y="3766648"/>
            <a:ext cx="9144000" cy="3091352"/>
          </a:xfrm>
          <a:prstGeom prst="rect">
            <a:avLst/>
          </a:prstGeom>
        </p:spPr>
      </p:pic>
    </p:spTree>
    <p:extLst>
      <p:ext uri="{BB962C8B-B14F-4D97-AF65-F5344CB8AC3E}">
        <p14:creationId xmlns:p14="http://schemas.microsoft.com/office/powerpoint/2010/main" val="2880110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5003" y="1612363"/>
            <a:ext cx="8316791" cy="1752600"/>
          </a:xfrm>
        </p:spPr>
        <p:txBody>
          <a:bodyPr>
            <a:noAutofit/>
          </a:bodyPr>
          <a:lstStyle/>
          <a:p>
            <a:endParaRPr lang="en-US" sz="4400" dirty="0"/>
          </a:p>
          <a:p>
            <a:pPr algn="ctr"/>
            <a:r>
              <a:rPr lang="en-US" sz="4400" b="1" dirty="0" smtClean="0">
                <a:solidFill>
                  <a:schemeClr val="tx2"/>
                </a:solidFill>
              </a:rPr>
              <a:t>Start Smart 2.0</a:t>
            </a:r>
            <a:endParaRPr lang="en-US" sz="4400" b="1" dirty="0">
              <a:solidFill>
                <a:schemeClr val="tx2"/>
              </a:solidFill>
            </a:endParaRPr>
          </a:p>
        </p:txBody>
      </p:sp>
      <p:pic>
        <p:nvPicPr>
          <p:cNvPr id="5" name="Picture 4"/>
          <p:cNvPicPr>
            <a:picLocks noChangeAspect="1"/>
          </p:cNvPicPr>
          <p:nvPr/>
        </p:nvPicPr>
        <p:blipFill>
          <a:blip r:embed="rId3"/>
          <a:stretch>
            <a:fillRect/>
          </a:stretch>
        </p:blipFill>
        <p:spPr>
          <a:xfrm>
            <a:off x="282694" y="526513"/>
            <a:ext cx="1562100" cy="1524000"/>
          </a:xfrm>
          <a:prstGeom prst="rect">
            <a:avLst/>
          </a:prstGeom>
        </p:spPr>
      </p:pic>
      <p:pic>
        <p:nvPicPr>
          <p:cNvPr id="6" name="Picture 5"/>
          <p:cNvPicPr>
            <a:picLocks noChangeAspect="1"/>
          </p:cNvPicPr>
          <p:nvPr/>
        </p:nvPicPr>
        <p:blipFill>
          <a:blip r:embed="rId4"/>
          <a:stretch>
            <a:fillRect/>
          </a:stretch>
        </p:blipFill>
        <p:spPr>
          <a:xfrm>
            <a:off x="1388494" y="964663"/>
            <a:ext cx="7353300" cy="571500"/>
          </a:xfrm>
          <a:prstGeom prst="rect">
            <a:avLst/>
          </a:prstGeom>
        </p:spPr>
      </p:pic>
    </p:spTree>
    <p:extLst>
      <p:ext uri="{BB962C8B-B14F-4D97-AF65-F5344CB8AC3E}">
        <p14:creationId xmlns:p14="http://schemas.microsoft.com/office/powerpoint/2010/main" val="1288396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 Up, Hand Up, Pair Up</a:t>
            </a:r>
            <a:endParaRPr lang="en-US" b="1"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181101" y="1498600"/>
            <a:ext cx="6908800" cy="5120640"/>
          </a:xfrm>
          <a:prstGeom prst="rect">
            <a:avLst/>
          </a:prstGeom>
          <a:noFill/>
          <a:ln>
            <a:noFill/>
          </a:ln>
        </p:spPr>
      </p:pic>
      <p:graphicFrame>
        <p:nvGraphicFramePr>
          <p:cNvPr id="5" name="Object 4"/>
          <p:cNvGraphicFramePr>
            <a:graphicFrameLocks noChangeAspect="1"/>
          </p:cNvGraphicFramePr>
          <p:nvPr>
            <p:extLst>
              <p:ext uri="{D42A27DB-BD31-4B8C-83A1-F6EECF244321}">
                <p14:modId xmlns:p14="http://schemas.microsoft.com/office/powerpoint/2010/main" val="2450206100"/>
              </p:ext>
            </p:extLst>
          </p:nvPr>
        </p:nvGraphicFramePr>
        <p:xfrm>
          <a:off x="128589" y="3355340"/>
          <a:ext cx="2708746" cy="3390900"/>
        </p:xfrm>
        <a:graphic>
          <a:graphicData uri="http://schemas.openxmlformats.org/presentationml/2006/ole">
            <mc:AlternateContent xmlns:mc="http://schemas.openxmlformats.org/markup-compatibility/2006">
              <mc:Choice xmlns:v="urn:schemas-microsoft-com:vml" Requires="v">
                <p:oleObj spid="_x0000_s4105" name="Document" r:id="rId5" imgW="7264400" imgH="9093200" progId="Word.Document.12">
                  <p:embed/>
                </p:oleObj>
              </mc:Choice>
              <mc:Fallback>
                <p:oleObj name="Document" r:id="rId5" imgW="7264400" imgH="9093200" progId="Word.Document.12">
                  <p:embed/>
                  <p:pic>
                    <p:nvPicPr>
                      <p:cNvPr id="0" name=""/>
                      <p:cNvPicPr/>
                      <p:nvPr/>
                    </p:nvPicPr>
                    <p:blipFill>
                      <a:blip r:embed="rId6"/>
                      <a:stretch>
                        <a:fillRect/>
                      </a:stretch>
                    </p:blipFill>
                    <p:spPr>
                      <a:xfrm>
                        <a:off x="128589" y="3355340"/>
                        <a:ext cx="2708746" cy="3390900"/>
                      </a:xfrm>
                      <a:prstGeom prst="rect">
                        <a:avLst/>
                      </a:prstGeom>
                    </p:spPr>
                  </p:pic>
                </p:oleObj>
              </mc:Fallback>
            </mc:AlternateContent>
          </a:graphicData>
        </a:graphic>
      </p:graphicFrame>
    </p:spTree>
    <p:extLst>
      <p:ext uri="{BB962C8B-B14F-4D97-AF65-F5344CB8AC3E}">
        <p14:creationId xmlns:p14="http://schemas.microsoft.com/office/powerpoint/2010/main" val="857936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7-18 at 8.44.2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260600"/>
            <a:ext cx="2314575"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ea typeface="+mj-ea"/>
                <a:cs typeface="+mj-cs"/>
              </a:rPr>
              <a:t>LESSON </a:t>
            </a:r>
            <a:r>
              <a:rPr lang="en-US" b="1" dirty="0">
                <a:ea typeface="+mj-ea"/>
                <a:cs typeface="+mj-cs"/>
              </a:rPr>
              <a:t>4</a:t>
            </a:r>
            <a:r>
              <a:rPr lang="en-US" b="1" dirty="0" smtClean="0">
                <a:ea typeface="+mj-ea"/>
                <a:cs typeface="+mj-cs"/>
              </a:rPr>
              <a:t/>
            </a:r>
            <a:br>
              <a:rPr lang="en-US" b="1" dirty="0" smtClean="0">
                <a:ea typeface="+mj-ea"/>
                <a:cs typeface="+mj-cs"/>
              </a:rPr>
            </a:br>
            <a:r>
              <a:rPr lang="en-US" b="1" dirty="0" smtClean="0">
                <a:ea typeface="+mj-ea"/>
                <a:cs typeface="+mj-cs"/>
              </a:rPr>
              <a:t>CLARIFY by PROMPTING</a:t>
            </a:r>
            <a:endParaRPr lang="en-US" b="1" dirty="0">
              <a:ea typeface="+mj-ea"/>
              <a:cs typeface="+mj-cs"/>
            </a:endParaRPr>
          </a:p>
        </p:txBody>
      </p:sp>
      <p:sp>
        <p:nvSpPr>
          <p:cNvPr id="3" name="Content Placeholder 2"/>
          <p:cNvSpPr>
            <a:spLocks noGrp="1"/>
          </p:cNvSpPr>
          <p:nvPr>
            <p:ph idx="1"/>
          </p:nvPr>
        </p:nvSpPr>
        <p:spPr>
          <a:xfrm>
            <a:off x="457200" y="1600200"/>
            <a:ext cx="4870450" cy="4876800"/>
          </a:xfrm>
        </p:spPr>
        <p:txBody>
          <a:bodyPr rtlCol="0">
            <a:normAutofit/>
          </a:bodyPr>
          <a:lstStyle/>
          <a:p>
            <a:pPr marL="0" indent="0" eaLnBrk="1" fontAlgn="auto" hangingPunct="1">
              <a:spcAft>
                <a:spcPts val="0"/>
              </a:spcAft>
              <a:buFont typeface="Arial"/>
              <a:buNone/>
              <a:defRPr/>
            </a:pPr>
            <a:r>
              <a:rPr lang="en-US" b="1" dirty="0" smtClean="0">
                <a:latin typeface="Avenir Next Regular"/>
                <a:ea typeface="+mn-ea"/>
                <a:cs typeface="Avenir Next Regular"/>
              </a:rPr>
              <a:t>Browse</a:t>
            </a:r>
            <a:r>
              <a:rPr lang="en-US" dirty="0" smtClean="0">
                <a:latin typeface="Avenir Next Regular"/>
                <a:ea typeface="+mn-ea"/>
                <a:cs typeface="Avenir Next Regular"/>
              </a:rPr>
              <a:t>: Lesson 4 pages </a:t>
            </a:r>
            <a:r>
              <a:rPr lang="en-US" dirty="0" smtClean="0">
                <a:latin typeface="Avenir Next Regular"/>
                <a:cs typeface="Avenir Next Regular"/>
              </a:rPr>
              <a:t>23</a:t>
            </a:r>
            <a:r>
              <a:rPr lang="en-US" dirty="0" smtClean="0">
                <a:latin typeface="Avenir Next Regular"/>
                <a:ea typeface="+mn-ea"/>
                <a:cs typeface="Avenir Next Regular"/>
              </a:rPr>
              <a:t>-27</a:t>
            </a:r>
          </a:p>
          <a:p>
            <a:pPr lvl="1">
              <a:defRPr/>
            </a:pPr>
            <a:endParaRPr lang="en-US" sz="800" dirty="0" smtClean="0">
              <a:latin typeface="Century" charset="0"/>
              <a:ea typeface="Century" charset="0"/>
              <a:cs typeface="Century" charset="0"/>
            </a:endParaRPr>
          </a:p>
          <a:p>
            <a:pPr lvl="1">
              <a:defRPr/>
            </a:pPr>
            <a:r>
              <a:rPr lang="en-US" sz="1600" dirty="0" smtClean="0">
                <a:latin typeface="Century" charset="0"/>
                <a:ea typeface="Century" charset="0"/>
                <a:cs typeface="Century" charset="0"/>
              </a:rPr>
              <a:t>Circle </a:t>
            </a:r>
            <a:r>
              <a:rPr lang="en-US" sz="1600" dirty="0">
                <a:latin typeface="Century" charset="0"/>
                <a:ea typeface="Century" charset="0"/>
                <a:cs typeface="Century" charset="0"/>
              </a:rPr>
              <a:t>the standards in the margin on    </a:t>
            </a:r>
            <a:r>
              <a:rPr lang="en-US" sz="1600" dirty="0" smtClean="0">
                <a:latin typeface="Century" charset="0"/>
                <a:ea typeface="Century" charset="0"/>
                <a:cs typeface="Century" charset="0"/>
              </a:rPr>
              <a:t> each </a:t>
            </a:r>
            <a:r>
              <a:rPr lang="en-US" sz="1600" dirty="0">
                <a:latin typeface="Century" charset="0"/>
                <a:ea typeface="Century" charset="0"/>
                <a:cs typeface="Century" charset="0"/>
              </a:rPr>
              <a:t>page of this lesson. </a:t>
            </a:r>
            <a:endParaRPr lang="en-US" sz="1400" dirty="0">
              <a:latin typeface="Avenir Next Regular"/>
              <a:cs typeface="Avenir Next Regular"/>
            </a:endParaRPr>
          </a:p>
          <a:p>
            <a:pPr marL="0" indent="0" eaLnBrk="1" fontAlgn="auto" hangingPunct="1">
              <a:spcAft>
                <a:spcPts val="0"/>
              </a:spcAft>
              <a:buFont typeface="Arial"/>
              <a:buNone/>
              <a:defRPr/>
            </a:pPr>
            <a:r>
              <a:rPr lang="en-US" b="1" dirty="0" smtClean="0">
                <a:latin typeface="Avenir Next Regular"/>
                <a:ea typeface="+mn-ea"/>
                <a:cs typeface="Avenir Next Regular"/>
              </a:rPr>
              <a:t>Prompt: </a:t>
            </a:r>
            <a:r>
              <a:rPr lang="en-US" dirty="0" smtClean="0">
                <a:latin typeface="Avenir Next Regular"/>
                <a:ea typeface="+mn-ea"/>
                <a:cs typeface="Avenir Next Regular"/>
              </a:rPr>
              <a:t>What do you notice in the visual text?  Clarify by prompting your partner.</a:t>
            </a:r>
          </a:p>
          <a:p>
            <a:pPr marL="0" indent="0" eaLnBrk="1" fontAlgn="auto" hangingPunct="1">
              <a:spcAft>
                <a:spcPts val="0"/>
              </a:spcAft>
              <a:buFont typeface="Arial"/>
              <a:buNone/>
              <a:defRPr/>
            </a:pPr>
            <a:endParaRPr lang="en-US" dirty="0" smtClean="0">
              <a:latin typeface="Avenir Next Regular"/>
              <a:ea typeface="+mn-ea"/>
              <a:cs typeface="Avenir Next Regular"/>
            </a:endParaRPr>
          </a:p>
          <a:p>
            <a:pPr marL="0" indent="0" eaLnBrk="1" fontAlgn="auto" hangingPunct="1">
              <a:spcAft>
                <a:spcPts val="0"/>
              </a:spcAft>
              <a:buFont typeface="Arial"/>
              <a:buNone/>
              <a:defRPr/>
            </a:pPr>
            <a:r>
              <a:rPr lang="en-US" b="1" dirty="0" smtClean="0">
                <a:latin typeface="Avenir Next Regular"/>
                <a:ea typeface="+mn-ea"/>
                <a:cs typeface="Avenir Next Regular"/>
              </a:rPr>
              <a:t>Key Strategies: </a:t>
            </a:r>
          </a:p>
          <a:p>
            <a:pPr eaLnBrk="1" fontAlgn="auto" hangingPunct="1">
              <a:spcAft>
                <a:spcPts val="0"/>
              </a:spcAft>
              <a:buFont typeface="Arial"/>
              <a:buChar char="•"/>
              <a:defRPr/>
            </a:pPr>
            <a:r>
              <a:rPr lang="en-US" b="1" dirty="0" smtClean="0">
                <a:latin typeface="Avenir Next Regular"/>
                <a:ea typeface="+mn-ea"/>
                <a:cs typeface="Avenir Next Regular"/>
              </a:rPr>
              <a:t>Prompting </a:t>
            </a:r>
          </a:p>
          <a:p>
            <a:pPr eaLnBrk="1" fontAlgn="auto" hangingPunct="1">
              <a:spcAft>
                <a:spcPts val="0"/>
              </a:spcAft>
              <a:buFont typeface="Arial"/>
              <a:buChar char="•"/>
              <a:defRPr/>
            </a:pPr>
            <a:r>
              <a:rPr lang="en-US" dirty="0" smtClean="0">
                <a:latin typeface="Avenir Next Regular"/>
                <a:ea typeface="+mn-ea"/>
                <a:cs typeface="Avenir Next Regular"/>
              </a:rPr>
              <a:t>Conversation Pattern</a:t>
            </a:r>
          </a:p>
          <a:p>
            <a:pPr eaLnBrk="1" fontAlgn="auto" hangingPunct="1">
              <a:spcAft>
                <a:spcPts val="0"/>
              </a:spcAft>
              <a:buFont typeface="Arial"/>
              <a:buChar char="•"/>
              <a:defRPr/>
            </a:pPr>
            <a:r>
              <a:rPr lang="en-US" dirty="0" smtClean="0">
                <a:latin typeface="Avenir Next Regular"/>
                <a:ea typeface="+mn-ea"/>
                <a:cs typeface="Avenir Next Regular"/>
              </a:rPr>
              <a:t>Stand Up, Hand Up</a:t>
            </a:r>
          </a:p>
          <a:p>
            <a:pPr eaLnBrk="1" fontAlgn="auto" hangingPunct="1">
              <a:spcAft>
                <a:spcPts val="0"/>
              </a:spcAft>
              <a:buFont typeface="Arial"/>
              <a:buChar char="•"/>
              <a:defRPr/>
            </a:pPr>
            <a:endParaRPr lang="en-US" dirty="0">
              <a:latin typeface="Avenir Next Regular"/>
              <a:ea typeface="+mn-ea"/>
              <a:cs typeface="Avenir Next Regular"/>
            </a:endParaRPr>
          </a:p>
        </p:txBody>
      </p:sp>
      <p:pic>
        <p:nvPicPr>
          <p:cNvPr id="2253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4050" y="5761038"/>
            <a:ext cx="862013" cy="1096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5581650" y="3778250"/>
            <a:ext cx="2152650" cy="292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4225925" y="5761038"/>
            <a:ext cx="1223963" cy="511175"/>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682921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2016-10-20 at 3.47.37 PM.png"/>
          <p:cNvPicPr>
            <a:picLocks noGrp="1" noChangeAspect="1"/>
          </p:cNvPicPr>
          <p:nvPr>
            <p:ph idx="1"/>
          </p:nvPr>
        </p:nvPicPr>
        <p:blipFill>
          <a:blip r:embed="rId3">
            <a:extLst>
              <a:ext uri="{28A0092B-C50C-407E-A947-70E740481C1C}">
                <a14:useLocalDpi xmlns:a14="http://schemas.microsoft.com/office/drawing/2010/main" val="0"/>
              </a:ext>
            </a:extLst>
          </a:blip>
          <a:srcRect l="-25674" r="-25674"/>
          <a:stretch>
            <a:fillRect/>
          </a:stretch>
        </p:blipFill>
        <p:spPr>
          <a:xfrm>
            <a:off x="-700286" y="444500"/>
            <a:ext cx="10581680" cy="6270625"/>
          </a:xfrm>
        </p:spPr>
      </p:pic>
      <p:pic>
        <p:nvPicPr>
          <p:cNvPr id="2" name="Picture 1"/>
          <p:cNvPicPr>
            <a:picLocks noChangeAspect="1"/>
          </p:cNvPicPr>
          <p:nvPr/>
        </p:nvPicPr>
        <p:blipFill>
          <a:blip r:embed="rId4"/>
          <a:stretch>
            <a:fillRect/>
          </a:stretch>
        </p:blipFill>
        <p:spPr>
          <a:xfrm>
            <a:off x="419100" y="3708400"/>
            <a:ext cx="8140700" cy="1996154"/>
          </a:xfrm>
          <a:prstGeom prst="rect">
            <a:avLst/>
          </a:prstGeom>
        </p:spPr>
      </p:pic>
      <p:pic>
        <p:nvPicPr>
          <p:cNvPr id="3" name="Picture 2"/>
          <p:cNvPicPr>
            <a:picLocks noChangeAspect="1"/>
          </p:cNvPicPr>
          <p:nvPr/>
        </p:nvPicPr>
        <p:blipFill>
          <a:blip r:embed="rId5"/>
          <a:stretch>
            <a:fillRect/>
          </a:stretch>
        </p:blipFill>
        <p:spPr>
          <a:xfrm>
            <a:off x="0" y="3708400"/>
            <a:ext cx="9144000" cy="2386263"/>
          </a:xfrm>
          <a:prstGeom prst="rect">
            <a:avLst/>
          </a:prstGeom>
        </p:spPr>
      </p:pic>
      <p:pic>
        <p:nvPicPr>
          <p:cNvPr id="5" name="Picture 4"/>
          <p:cNvPicPr>
            <a:picLocks noChangeAspect="1"/>
          </p:cNvPicPr>
          <p:nvPr/>
        </p:nvPicPr>
        <p:blipFill>
          <a:blip r:embed="rId6"/>
          <a:stretch>
            <a:fillRect/>
          </a:stretch>
        </p:blipFill>
        <p:spPr>
          <a:xfrm>
            <a:off x="0" y="3644900"/>
            <a:ext cx="9144000" cy="3111361"/>
          </a:xfrm>
          <a:prstGeom prst="rect">
            <a:avLst/>
          </a:prstGeom>
        </p:spPr>
      </p:pic>
      <p:pic>
        <p:nvPicPr>
          <p:cNvPr id="6" name="Picture 5"/>
          <p:cNvPicPr>
            <a:picLocks noChangeAspect="1"/>
          </p:cNvPicPr>
          <p:nvPr/>
        </p:nvPicPr>
        <p:blipFill>
          <a:blip r:embed="rId7"/>
          <a:stretch>
            <a:fillRect/>
          </a:stretch>
        </p:blipFill>
        <p:spPr>
          <a:xfrm>
            <a:off x="0" y="5797536"/>
            <a:ext cx="9144000" cy="1060464"/>
          </a:xfrm>
          <a:prstGeom prst="rect">
            <a:avLst/>
          </a:prstGeom>
        </p:spPr>
      </p:pic>
    </p:spTree>
    <p:extLst>
      <p:ext uri="{BB962C8B-B14F-4D97-AF65-F5344CB8AC3E}">
        <p14:creationId xmlns:p14="http://schemas.microsoft.com/office/powerpoint/2010/main" val="3346012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 Up, Hand Up, Pair Up</a:t>
            </a:r>
            <a:endParaRPr lang="en-US" b="1"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181101" y="1498600"/>
            <a:ext cx="6908800" cy="5120640"/>
          </a:xfrm>
          <a:prstGeom prst="rect">
            <a:avLst/>
          </a:prstGeom>
          <a:noFill/>
          <a:ln>
            <a:noFill/>
          </a:ln>
        </p:spPr>
      </p:pic>
      <p:graphicFrame>
        <p:nvGraphicFramePr>
          <p:cNvPr id="5" name="Object 4"/>
          <p:cNvGraphicFramePr>
            <a:graphicFrameLocks noChangeAspect="1"/>
          </p:cNvGraphicFramePr>
          <p:nvPr>
            <p:extLst>
              <p:ext uri="{D42A27DB-BD31-4B8C-83A1-F6EECF244321}">
                <p14:modId xmlns:p14="http://schemas.microsoft.com/office/powerpoint/2010/main" val="2450206100"/>
              </p:ext>
            </p:extLst>
          </p:nvPr>
        </p:nvGraphicFramePr>
        <p:xfrm>
          <a:off x="128589" y="3355340"/>
          <a:ext cx="2708746" cy="3390900"/>
        </p:xfrm>
        <a:graphic>
          <a:graphicData uri="http://schemas.openxmlformats.org/presentationml/2006/ole">
            <mc:AlternateContent xmlns:mc="http://schemas.openxmlformats.org/markup-compatibility/2006">
              <mc:Choice xmlns:v="urn:schemas-microsoft-com:vml" Requires="v">
                <p:oleObj spid="_x0000_s5129" name="Document" r:id="rId5" imgW="7264400" imgH="9093200" progId="Word.Document.12">
                  <p:embed/>
                </p:oleObj>
              </mc:Choice>
              <mc:Fallback>
                <p:oleObj name="Document" r:id="rId5" imgW="7264400" imgH="9093200" progId="Word.Document.12">
                  <p:embed/>
                  <p:pic>
                    <p:nvPicPr>
                      <p:cNvPr id="0" name=""/>
                      <p:cNvPicPr/>
                      <p:nvPr/>
                    </p:nvPicPr>
                    <p:blipFill>
                      <a:blip r:embed="rId6"/>
                      <a:stretch>
                        <a:fillRect/>
                      </a:stretch>
                    </p:blipFill>
                    <p:spPr>
                      <a:xfrm>
                        <a:off x="128589" y="3355340"/>
                        <a:ext cx="2708746" cy="3390900"/>
                      </a:xfrm>
                      <a:prstGeom prst="rect">
                        <a:avLst/>
                      </a:prstGeom>
                    </p:spPr>
                  </p:pic>
                </p:oleObj>
              </mc:Fallback>
            </mc:AlternateContent>
          </a:graphicData>
        </a:graphic>
      </p:graphicFrame>
    </p:spTree>
    <p:extLst>
      <p:ext uri="{BB962C8B-B14F-4D97-AF65-F5344CB8AC3E}">
        <p14:creationId xmlns:p14="http://schemas.microsoft.com/office/powerpoint/2010/main" val="857936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7538"/>
            <a:ext cx="8229600" cy="990600"/>
          </a:xfrm>
        </p:spPr>
        <p:txBody>
          <a:bodyPr rtlCol="0">
            <a:normAutofit fontScale="90000"/>
          </a:bodyPr>
          <a:lstStyle/>
          <a:p>
            <a:pPr eaLnBrk="1" fontAlgn="auto" hangingPunct="1">
              <a:spcAft>
                <a:spcPts val="0"/>
              </a:spcAft>
              <a:defRPr/>
            </a:pPr>
            <a:r>
              <a:rPr lang="en-US" b="1" dirty="0" smtClean="0">
                <a:ea typeface="+mj-ea"/>
                <a:cs typeface="+mj-cs"/>
              </a:rPr>
              <a:t>LESSON </a:t>
            </a:r>
            <a:r>
              <a:rPr lang="en-US" b="1" dirty="0">
                <a:ea typeface="+mj-ea"/>
                <a:cs typeface="+mj-cs"/>
              </a:rPr>
              <a:t>5</a:t>
            </a:r>
            <a:r>
              <a:rPr lang="en-US" b="1" dirty="0" smtClean="0">
                <a:ea typeface="+mj-ea"/>
                <a:cs typeface="+mj-cs"/>
              </a:rPr>
              <a:t/>
            </a:r>
            <a:br>
              <a:rPr lang="en-US" b="1" dirty="0" smtClean="0">
                <a:ea typeface="+mj-ea"/>
                <a:cs typeface="+mj-cs"/>
              </a:rPr>
            </a:br>
            <a:r>
              <a:rPr lang="en-US" b="1" dirty="0" smtClean="0">
                <a:ea typeface="+mj-ea"/>
                <a:cs typeface="+mj-cs"/>
              </a:rPr>
              <a:t>PRACTICE CREATE &amp; CLARIFY</a:t>
            </a:r>
            <a:br>
              <a:rPr lang="en-US" b="1" dirty="0" smtClean="0">
                <a:ea typeface="+mj-ea"/>
                <a:cs typeface="+mj-cs"/>
              </a:rPr>
            </a:br>
            <a:r>
              <a:rPr lang="en-US" b="1" dirty="0" smtClean="0">
                <a:ea typeface="+mj-ea"/>
                <a:cs typeface="+mj-cs"/>
              </a:rPr>
              <a:t>WITH VISUAL TEXT</a:t>
            </a:r>
            <a:endParaRPr lang="en-US" b="1" dirty="0">
              <a:ea typeface="+mj-ea"/>
              <a:cs typeface="+mj-cs"/>
            </a:endParaRPr>
          </a:p>
        </p:txBody>
      </p:sp>
      <p:sp>
        <p:nvSpPr>
          <p:cNvPr id="3" name="Content Placeholder 2"/>
          <p:cNvSpPr>
            <a:spLocks noGrp="1"/>
          </p:cNvSpPr>
          <p:nvPr>
            <p:ph idx="1"/>
          </p:nvPr>
        </p:nvSpPr>
        <p:spPr>
          <a:xfrm>
            <a:off x="419100" y="1946275"/>
            <a:ext cx="5716588" cy="4876800"/>
          </a:xfrm>
        </p:spPr>
        <p:txBody>
          <a:bodyPr rtlCol="0">
            <a:normAutofit fontScale="92500"/>
          </a:bodyPr>
          <a:lstStyle/>
          <a:p>
            <a:pPr marL="0" indent="0">
              <a:buNone/>
              <a:defRPr/>
            </a:pPr>
            <a:r>
              <a:rPr lang="en-US" b="1" dirty="0" smtClean="0">
                <a:latin typeface="Avenir Next Regular"/>
                <a:ea typeface="+mn-ea"/>
                <a:cs typeface="Avenir Next Regular"/>
              </a:rPr>
              <a:t>Highlights</a:t>
            </a:r>
            <a:r>
              <a:rPr lang="en-US" dirty="0" smtClean="0">
                <a:latin typeface="Avenir Next Regular"/>
                <a:ea typeface="+mn-ea"/>
                <a:cs typeface="Avenir Next Regular"/>
              </a:rPr>
              <a:t>:</a:t>
            </a:r>
          </a:p>
          <a:p>
            <a:pPr>
              <a:defRPr/>
            </a:pPr>
            <a:r>
              <a:rPr lang="en-US" dirty="0" smtClean="0">
                <a:latin typeface="Avenir Next Regular"/>
                <a:cs typeface="Avenir Next Regular"/>
              </a:rPr>
              <a:t>Prompt </a:t>
            </a:r>
            <a:r>
              <a:rPr lang="en-US" dirty="0">
                <a:latin typeface="Avenir Next Regular"/>
                <a:cs typeface="Avenir Next Regular"/>
              </a:rPr>
              <a:t>and Response </a:t>
            </a:r>
            <a:r>
              <a:rPr lang="en-US" dirty="0" smtClean="0">
                <a:latin typeface="Avenir Next Regular"/>
                <a:cs typeface="Avenir Next Regular"/>
              </a:rPr>
              <a:t>Starters (p. 28-29)</a:t>
            </a:r>
          </a:p>
          <a:p>
            <a:pPr>
              <a:defRPr/>
            </a:pPr>
            <a:r>
              <a:rPr lang="en-US" dirty="0" smtClean="0">
                <a:latin typeface="Avenir Next Regular"/>
                <a:cs typeface="Avenir Next Regular"/>
              </a:rPr>
              <a:t>Listening Task Poster introduced (p. 29)</a:t>
            </a:r>
          </a:p>
          <a:p>
            <a:pPr>
              <a:defRPr/>
            </a:pPr>
            <a:r>
              <a:rPr lang="en-US" dirty="0" smtClean="0">
                <a:latin typeface="Avenir Next Regular"/>
                <a:cs typeface="Avenir Next Regular"/>
              </a:rPr>
              <a:t>Model Conversation includes analyzing for noun phrases to clarify ideas  (a Part II Standard) (p. 30)</a:t>
            </a:r>
          </a:p>
          <a:p>
            <a:pPr>
              <a:defRPr/>
            </a:pPr>
            <a:r>
              <a:rPr lang="en-US" dirty="0" smtClean="0">
                <a:latin typeface="Avenir Next Regular"/>
                <a:cs typeface="Avenir Next Regular"/>
              </a:rPr>
              <a:t>Debrief Non-Model Conversation to add details using noun phrases (p. 31)</a:t>
            </a:r>
          </a:p>
          <a:p>
            <a:pPr>
              <a:defRPr/>
            </a:pPr>
            <a:r>
              <a:rPr lang="en-US" dirty="0" smtClean="0">
                <a:latin typeface="Avenir Next Regular"/>
                <a:cs typeface="Avenir Next Regular"/>
              </a:rPr>
              <a:t>Constructive Conversation Game (p. 31)</a:t>
            </a:r>
          </a:p>
          <a:p>
            <a:pPr>
              <a:defRPr/>
            </a:pPr>
            <a:r>
              <a:rPr lang="en-US" b="1" dirty="0" smtClean="0">
                <a:latin typeface="Avenir Next Regular"/>
                <a:ea typeface="+mn-ea"/>
                <a:cs typeface="Avenir Next Regular"/>
              </a:rPr>
              <a:t>Prompt: </a:t>
            </a:r>
            <a:r>
              <a:rPr lang="en-US" dirty="0" smtClean="0">
                <a:latin typeface="Avenir Next Regular"/>
                <a:ea typeface="+mn-ea"/>
                <a:cs typeface="Avenir Next Regular"/>
              </a:rPr>
              <a:t>What do you notice in the visual text? Cite details to clarify your ideas.</a:t>
            </a:r>
          </a:p>
          <a:p>
            <a:pPr marL="0" indent="0" eaLnBrk="1" fontAlgn="auto" hangingPunct="1">
              <a:spcAft>
                <a:spcPts val="0"/>
              </a:spcAft>
              <a:buFont typeface="Arial"/>
              <a:buNone/>
              <a:defRPr/>
            </a:pPr>
            <a:endParaRPr lang="en-US" dirty="0" smtClean="0">
              <a:latin typeface="Avenir Next Regular"/>
              <a:ea typeface="+mn-ea"/>
              <a:cs typeface="Avenir Next Regular"/>
            </a:endParaRPr>
          </a:p>
          <a:p>
            <a:pPr marL="0" indent="0" eaLnBrk="1" fontAlgn="auto" hangingPunct="1">
              <a:spcAft>
                <a:spcPts val="0"/>
              </a:spcAft>
              <a:buFont typeface="Arial"/>
              <a:buNone/>
              <a:defRPr/>
            </a:pPr>
            <a:endParaRPr lang="en-US" dirty="0" smtClean="0">
              <a:latin typeface="Avenir Next Regular"/>
              <a:ea typeface="+mn-ea"/>
              <a:cs typeface="Avenir Next Regular"/>
            </a:endParaRPr>
          </a:p>
        </p:txBody>
      </p:sp>
      <p:pic>
        <p:nvPicPr>
          <p:cNvPr id="235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4050" y="5761038"/>
            <a:ext cx="862013" cy="1096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7286625" y="617537"/>
            <a:ext cx="1563688" cy="1614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picture 2016-10-20 at 4.44.3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0913" y="2548016"/>
            <a:ext cx="2701925" cy="177733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870" y="3665539"/>
            <a:ext cx="1720180" cy="2636333"/>
          </a:xfrm>
          <a:prstGeom prst="rect">
            <a:avLst/>
          </a:prstGeom>
        </p:spPr>
      </p:pic>
    </p:spTree>
    <p:extLst>
      <p:ext uri="{BB962C8B-B14F-4D97-AF65-F5344CB8AC3E}">
        <p14:creationId xmlns:p14="http://schemas.microsoft.com/office/powerpoint/2010/main" val="3105710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9925"/>
            <a:ext cx="8229600" cy="990600"/>
          </a:xfrm>
        </p:spPr>
        <p:txBody>
          <a:bodyPr rtlCol="0">
            <a:normAutofit fontScale="90000"/>
          </a:bodyPr>
          <a:lstStyle/>
          <a:p>
            <a:pPr eaLnBrk="1" fontAlgn="auto" hangingPunct="1">
              <a:spcAft>
                <a:spcPts val="0"/>
              </a:spcAft>
              <a:defRPr/>
            </a:pPr>
            <a:r>
              <a:rPr lang="en-US" b="1" dirty="0" smtClean="0">
                <a:ea typeface="+mj-ea"/>
                <a:cs typeface="+mj-cs"/>
              </a:rPr>
              <a:t>LESSON 6</a:t>
            </a:r>
            <a:br>
              <a:rPr lang="en-US" b="1" dirty="0" smtClean="0">
                <a:ea typeface="+mj-ea"/>
                <a:cs typeface="+mj-cs"/>
              </a:rPr>
            </a:br>
            <a:r>
              <a:rPr lang="en-US" b="1" dirty="0" smtClean="0">
                <a:ea typeface="+mj-ea"/>
                <a:cs typeface="+mj-cs"/>
              </a:rPr>
              <a:t>PRACTICE CREATE &amp; CLARIFY</a:t>
            </a:r>
            <a:br>
              <a:rPr lang="en-US" b="1" dirty="0" smtClean="0">
                <a:ea typeface="+mj-ea"/>
                <a:cs typeface="+mj-cs"/>
              </a:rPr>
            </a:br>
            <a:r>
              <a:rPr lang="en-US" b="1" dirty="0" smtClean="0">
                <a:ea typeface="+mj-ea"/>
                <a:cs typeface="+mj-cs"/>
              </a:rPr>
              <a:t>WITH INFOGRAPHIC</a:t>
            </a:r>
            <a:endParaRPr lang="en-US" b="1" dirty="0">
              <a:ea typeface="+mj-ea"/>
              <a:cs typeface="+mj-cs"/>
            </a:endParaRPr>
          </a:p>
        </p:txBody>
      </p:sp>
      <p:sp>
        <p:nvSpPr>
          <p:cNvPr id="3" name="Content Placeholder 2"/>
          <p:cNvSpPr>
            <a:spLocks noGrp="1"/>
          </p:cNvSpPr>
          <p:nvPr>
            <p:ph idx="1"/>
          </p:nvPr>
        </p:nvSpPr>
        <p:spPr>
          <a:xfrm>
            <a:off x="282575" y="1946275"/>
            <a:ext cx="5891213" cy="4876800"/>
          </a:xfrm>
        </p:spPr>
        <p:txBody>
          <a:bodyPr rtlCol="0">
            <a:normAutofit lnSpcReduction="10000"/>
          </a:bodyPr>
          <a:lstStyle/>
          <a:p>
            <a:pPr marL="0" indent="0" eaLnBrk="1" fontAlgn="auto" hangingPunct="1">
              <a:spcAft>
                <a:spcPts val="0"/>
              </a:spcAft>
              <a:buFont typeface="Arial"/>
              <a:buNone/>
              <a:defRPr/>
            </a:pPr>
            <a:r>
              <a:rPr lang="en-US" b="1" dirty="0" smtClean="0">
                <a:latin typeface="Avenir Next Regular"/>
                <a:ea typeface="+mn-ea"/>
                <a:cs typeface="Avenir Next Regular"/>
              </a:rPr>
              <a:t>Highlights</a:t>
            </a:r>
            <a:r>
              <a:rPr lang="en-US" dirty="0" smtClean="0">
                <a:latin typeface="Avenir Next Regular"/>
                <a:ea typeface="+mn-ea"/>
                <a:cs typeface="Avenir Next Regular"/>
              </a:rPr>
              <a:t>: </a:t>
            </a:r>
          </a:p>
          <a:p>
            <a:pPr>
              <a:defRPr/>
            </a:pPr>
            <a:r>
              <a:rPr lang="en-US" dirty="0" smtClean="0">
                <a:latin typeface="Avenir Next Regular"/>
                <a:cs typeface="Avenir Next Regular"/>
              </a:rPr>
              <a:t>Additional Prompt </a:t>
            </a:r>
            <a:r>
              <a:rPr lang="en-US" dirty="0">
                <a:latin typeface="Avenir Next Regular"/>
                <a:cs typeface="Avenir Next Regular"/>
              </a:rPr>
              <a:t>and Response Starters (</a:t>
            </a:r>
            <a:r>
              <a:rPr lang="en-US" dirty="0" smtClean="0">
                <a:latin typeface="Avenir Next Regular"/>
                <a:cs typeface="Avenir Next Regular"/>
              </a:rPr>
              <a:t>p. 33-34)</a:t>
            </a:r>
            <a:endParaRPr lang="en-US" dirty="0">
              <a:latin typeface="Avenir Next Regular"/>
              <a:cs typeface="Avenir Next Regular"/>
            </a:endParaRPr>
          </a:p>
          <a:p>
            <a:pPr>
              <a:defRPr/>
            </a:pPr>
            <a:r>
              <a:rPr lang="en-US" dirty="0" smtClean="0">
                <a:latin typeface="Avenir Next Regular"/>
                <a:cs typeface="Avenir Next Regular"/>
              </a:rPr>
              <a:t>Model </a:t>
            </a:r>
            <a:r>
              <a:rPr lang="en-US" dirty="0">
                <a:latin typeface="Avenir Next Regular"/>
                <a:cs typeface="Avenir Next Regular"/>
              </a:rPr>
              <a:t>Conversation includes analyzing for noun phrases to clarify ideas </a:t>
            </a:r>
            <a:endParaRPr lang="en-US" dirty="0" smtClean="0">
              <a:latin typeface="Avenir Next Regular"/>
              <a:cs typeface="Avenir Next Regular"/>
            </a:endParaRPr>
          </a:p>
          <a:p>
            <a:pPr marL="274314" lvl="1" indent="0">
              <a:buNone/>
              <a:defRPr/>
            </a:pPr>
            <a:r>
              <a:rPr lang="en-US" dirty="0" smtClean="0">
                <a:latin typeface="Avenir Next Regular"/>
                <a:cs typeface="Avenir Next Regular"/>
              </a:rPr>
              <a:t> (Part </a:t>
            </a:r>
            <a:r>
              <a:rPr lang="en-US" dirty="0">
                <a:latin typeface="Avenir Next Regular"/>
                <a:cs typeface="Avenir Next Regular"/>
              </a:rPr>
              <a:t>II Standard) </a:t>
            </a:r>
            <a:r>
              <a:rPr lang="en-US" dirty="0" smtClean="0">
                <a:latin typeface="Avenir Next Regular"/>
                <a:cs typeface="Avenir Next Regular"/>
              </a:rPr>
              <a:t>(p. </a:t>
            </a:r>
            <a:r>
              <a:rPr lang="en-US" dirty="0">
                <a:latin typeface="Avenir Next Regular"/>
                <a:cs typeface="Avenir Next Regular"/>
              </a:rPr>
              <a:t>3</a:t>
            </a:r>
            <a:r>
              <a:rPr lang="en-US" dirty="0" smtClean="0">
                <a:latin typeface="Avenir Next Regular"/>
                <a:cs typeface="Avenir Next Regular"/>
              </a:rPr>
              <a:t>5)</a:t>
            </a:r>
            <a:endParaRPr lang="en-US" dirty="0">
              <a:latin typeface="Avenir Next Regular"/>
              <a:cs typeface="Avenir Next Regular"/>
            </a:endParaRPr>
          </a:p>
          <a:p>
            <a:pPr>
              <a:defRPr/>
            </a:pPr>
            <a:r>
              <a:rPr lang="en-US" dirty="0">
                <a:latin typeface="Avenir Next Regular"/>
                <a:cs typeface="Avenir Next Regular"/>
              </a:rPr>
              <a:t>Debrief Non-Model Conversation to add details using noun phrases (</a:t>
            </a:r>
            <a:r>
              <a:rPr lang="en-US" dirty="0" smtClean="0">
                <a:latin typeface="Avenir Next Regular"/>
                <a:cs typeface="Avenir Next Regular"/>
              </a:rPr>
              <a:t>p. 35)</a:t>
            </a:r>
            <a:endParaRPr lang="en-US" dirty="0">
              <a:latin typeface="Avenir Next Regular"/>
              <a:cs typeface="Avenir Next Regular"/>
            </a:endParaRPr>
          </a:p>
          <a:p>
            <a:pPr>
              <a:defRPr/>
            </a:pPr>
            <a:endParaRPr lang="en-US" dirty="0" smtClean="0">
              <a:latin typeface="Avenir Next Regular"/>
              <a:ea typeface="+mn-ea"/>
              <a:cs typeface="Avenir Next Regular"/>
            </a:endParaRPr>
          </a:p>
          <a:p>
            <a:pPr marL="0" indent="0" eaLnBrk="1" fontAlgn="auto" hangingPunct="1">
              <a:spcAft>
                <a:spcPts val="0"/>
              </a:spcAft>
              <a:buFont typeface="Arial"/>
              <a:buNone/>
              <a:defRPr/>
            </a:pPr>
            <a:r>
              <a:rPr lang="en-US" b="1" dirty="0" smtClean="0">
                <a:latin typeface="Avenir Next Regular"/>
                <a:ea typeface="+mn-ea"/>
                <a:cs typeface="Avenir Next Regular"/>
              </a:rPr>
              <a:t>Prompts: </a:t>
            </a:r>
          </a:p>
          <a:p>
            <a:pPr eaLnBrk="1" fontAlgn="auto" hangingPunct="1">
              <a:spcAft>
                <a:spcPts val="0"/>
              </a:spcAft>
              <a:buFont typeface="Arial"/>
              <a:buChar char="•"/>
              <a:defRPr/>
            </a:pPr>
            <a:r>
              <a:rPr lang="en-US" dirty="0" smtClean="0">
                <a:latin typeface="Avenir Next Regular"/>
                <a:ea typeface="+mn-ea"/>
                <a:cs typeface="Avenir Next Regular"/>
              </a:rPr>
              <a:t>What do you notice in the infographic? Cite details to </a:t>
            </a:r>
            <a:r>
              <a:rPr lang="en-US" dirty="0" smtClean="0">
                <a:latin typeface="Avenir Next Regular"/>
                <a:cs typeface="Avenir Next Regular"/>
              </a:rPr>
              <a:t>CLARIFY</a:t>
            </a:r>
            <a:r>
              <a:rPr lang="en-US" dirty="0" smtClean="0">
                <a:latin typeface="Avenir Next Regular"/>
                <a:ea typeface="+mn-ea"/>
                <a:cs typeface="Avenir Next Regular"/>
              </a:rPr>
              <a:t> your ideas.</a:t>
            </a:r>
          </a:p>
          <a:p>
            <a:pPr marL="0" indent="0" eaLnBrk="1" fontAlgn="auto" hangingPunct="1">
              <a:spcAft>
                <a:spcPts val="0"/>
              </a:spcAft>
              <a:buFont typeface="Arial"/>
              <a:buNone/>
              <a:defRPr/>
            </a:pPr>
            <a:endParaRPr lang="en-US" dirty="0" smtClean="0">
              <a:latin typeface="Avenir Next Regular"/>
              <a:ea typeface="+mn-ea"/>
              <a:cs typeface="Avenir Next Regular"/>
            </a:endParaRPr>
          </a:p>
          <a:p>
            <a:pPr marL="0" indent="0" eaLnBrk="1" fontAlgn="auto" hangingPunct="1">
              <a:spcAft>
                <a:spcPts val="0"/>
              </a:spcAft>
              <a:buFont typeface="Arial"/>
              <a:buNone/>
              <a:defRPr/>
            </a:pPr>
            <a:endParaRPr lang="en-US" dirty="0" smtClean="0">
              <a:latin typeface="Avenir Next Regular"/>
              <a:ea typeface="+mn-ea"/>
              <a:cs typeface="Avenir Next Regular"/>
            </a:endParaRPr>
          </a:p>
        </p:txBody>
      </p:sp>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4050" y="5761038"/>
            <a:ext cx="862013" cy="1096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picture 2016-10-20 at 4.47.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789" y="3908672"/>
            <a:ext cx="2851150" cy="1861663"/>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rot="5400000">
            <a:off x="6683200" y="1151115"/>
            <a:ext cx="1832328" cy="2851151"/>
          </a:xfrm>
          <a:prstGeom prst="rect">
            <a:avLst/>
          </a:prstGeom>
        </p:spPr>
      </p:pic>
    </p:spTree>
    <p:extLst>
      <p:ext uri="{BB962C8B-B14F-4D97-AF65-F5344CB8AC3E}">
        <p14:creationId xmlns:p14="http://schemas.microsoft.com/office/powerpoint/2010/main" val="31225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39" y="725684"/>
            <a:ext cx="5867410" cy="881439"/>
          </a:xfrm>
        </p:spPr>
        <p:txBody>
          <a:bodyPr>
            <a:noAutofit/>
          </a:bodyPr>
          <a:lstStyle/>
          <a:p>
            <a:r>
              <a:rPr lang="en-US" sz="3600" b="1" dirty="0" smtClean="0"/>
              <a:t>Start Smart 2.0</a:t>
            </a:r>
            <a:br>
              <a:rPr lang="en-US" sz="3600" b="1" dirty="0" smtClean="0"/>
            </a:br>
            <a:r>
              <a:rPr lang="en-US" sz="3600" b="1" dirty="0" smtClean="0"/>
              <a:t>O</a:t>
            </a:r>
            <a:r>
              <a:rPr lang="en-US" sz="2700" b="1" dirty="0" smtClean="0"/>
              <a:t>utline</a:t>
            </a:r>
            <a:r>
              <a:rPr lang="en-US" sz="2700" b="1" dirty="0"/>
              <a:t>, Gr. 2-5</a:t>
            </a:r>
          </a:p>
        </p:txBody>
      </p:sp>
      <p:sp>
        <p:nvSpPr>
          <p:cNvPr id="5" name="Text Placeholder 4"/>
          <p:cNvSpPr>
            <a:spLocks noGrp="1"/>
          </p:cNvSpPr>
          <p:nvPr>
            <p:ph type="body" sz="half" idx="2"/>
          </p:nvPr>
        </p:nvSpPr>
        <p:spPr>
          <a:xfrm>
            <a:off x="285750" y="2204265"/>
            <a:ext cx="5154930" cy="3598365"/>
          </a:xfrm>
        </p:spPr>
        <p:txBody>
          <a:bodyPr>
            <a:normAutofit fontScale="92500" lnSpcReduction="20000"/>
          </a:bodyPr>
          <a:lstStyle/>
          <a:p>
            <a:pPr marL="428625" indent="-428625">
              <a:buFont typeface="Arial" charset="0"/>
              <a:buChar char="•"/>
            </a:pPr>
            <a:r>
              <a:rPr lang="en-US" sz="2700" b="1" dirty="0" smtClean="0"/>
              <a:t>Part II- Create and Clarify</a:t>
            </a:r>
          </a:p>
          <a:p>
            <a:pPr marL="885814" lvl="1" indent="-428625">
              <a:buFont typeface="Arial" charset="0"/>
              <a:buChar char="•"/>
            </a:pPr>
            <a:r>
              <a:rPr lang="en-US" sz="2500" dirty="0" smtClean="0"/>
              <a:t>Lesson 7- Practice Create and Clarify with both texts </a:t>
            </a:r>
          </a:p>
          <a:p>
            <a:pPr marL="885814" lvl="1" indent="-428625">
              <a:buFont typeface="Arial" charset="0"/>
              <a:buChar char="•"/>
            </a:pPr>
            <a:r>
              <a:rPr lang="en-US" sz="2500" dirty="0" smtClean="0"/>
              <a:t>Lesson 8- Code the Model &amp; Revise the Non-Model</a:t>
            </a:r>
          </a:p>
          <a:p>
            <a:pPr marL="885814" lvl="1" indent="-428625">
              <a:buFont typeface="Arial" charset="0"/>
              <a:buChar char="•"/>
            </a:pPr>
            <a:r>
              <a:rPr lang="en-US" sz="2500" dirty="0" smtClean="0"/>
              <a:t>Lesson 9- Write a Conversation Script</a:t>
            </a:r>
          </a:p>
          <a:p>
            <a:pPr marL="885814" lvl="1" indent="-428625">
              <a:buFont typeface="Arial" charset="0"/>
              <a:buChar char="•"/>
            </a:pPr>
            <a:r>
              <a:rPr lang="en-US" sz="2500" dirty="0" smtClean="0"/>
              <a:t>Lesson 10- Craft an Oral Paragraph</a:t>
            </a:r>
          </a:p>
          <a:p>
            <a:pPr marL="885814" lvl="1" indent="-428625">
              <a:buFont typeface="Arial" charset="0"/>
              <a:buChar char="•"/>
            </a:pPr>
            <a:r>
              <a:rPr lang="en-US" sz="2500" dirty="0" smtClean="0"/>
              <a:t>Lesson 11- Write a Paragraph</a:t>
            </a:r>
            <a:endParaRPr lang="en-US" sz="2400" dirty="0"/>
          </a:p>
          <a:p>
            <a:pPr marL="428625" indent="-428625">
              <a:buFont typeface="Arial" charset="0"/>
              <a:buChar char="•"/>
            </a:pPr>
            <a:endParaRPr lang="en-US" sz="900" dirty="0"/>
          </a:p>
        </p:txBody>
      </p:sp>
      <p:pic>
        <p:nvPicPr>
          <p:cNvPr id="4" name="Picture 3"/>
          <p:cNvPicPr>
            <a:picLocks noChangeAspect="1"/>
          </p:cNvPicPr>
          <p:nvPr/>
        </p:nvPicPr>
        <p:blipFill>
          <a:blip r:embed="rId3"/>
          <a:stretch>
            <a:fillRect/>
          </a:stretch>
        </p:blipFill>
        <p:spPr>
          <a:xfrm>
            <a:off x="5694680" y="1607123"/>
            <a:ext cx="3172765" cy="4084019"/>
          </a:xfrm>
          <a:prstGeom prst="rect">
            <a:avLst/>
          </a:prstGeom>
          <a:ln>
            <a:solidFill>
              <a:schemeClr val="tx1"/>
            </a:solidFill>
          </a:ln>
        </p:spPr>
      </p:pic>
    </p:spTree>
    <p:extLst>
      <p:ext uri="{BB962C8B-B14F-4D97-AF65-F5344CB8AC3E}">
        <p14:creationId xmlns:p14="http://schemas.microsoft.com/office/powerpoint/2010/main" val="1875171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39" y="725684"/>
            <a:ext cx="5867410" cy="881439"/>
          </a:xfrm>
        </p:spPr>
        <p:txBody>
          <a:bodyPr>
            <a:noAutofit/>
          </a:bodyPr>
          <a:lstStyle/>
          <a:p>
            <a:r>
              <a:rPr lang="en-US" sz="3600" b="1" dirty="0" smtClean="0"/>
              <a:t>Start Smart 2.0</a:t>
            </a:r>
            <a:br>
              <a:rPr lang="en-US" sz="3600" b="1" dirty="0" smtClean="0"/>
            </a:br>
            <a:r>
              <a:rPr lang="en-US" sz="3600" b="1" dirty="0" smtClean="0"/>
              <a:t>O</a:t>
            </a:r>
            <a:r>
              <a:rPr lang="en-US" sz="2700" b="1" dirty="0" smtClean="0"/>
              <a:t>utline</a:t>
            </a:r>
            <a:r>
              <a:rPr lang="en-US" sz="2700" b="1" dirty="0"/>
              <a:t>, Gr. 2-5</a:t>
            </a:r>
          </a:p>
        </p:txBody>
      </p:sp>
      <p:sp>
        <p:nvSpPr>
          <p:cNvPr id="5" name="Text Placeholder 4"/>
          <p:cNvSpPr>
            <a:spLocks noGrp="1"/>
          </p:cNvSpPr>
          <p:nvPr>
            <p:ph type="body" sz="half" idx="2"/>
          </p:nvPr>
        </p:nvSpPr>
        <p:spPr>
          <a:xfrm>
            <a:off x="285750" y="2204265"/>
            <a:ext cx="5154930" cy="3598365"/>
          </a:xfrm>
        </p:spPr>
        <p:txBody>
          <a:bodyPr>
            <a:normAutofit fontScale="92500" lnSpcReduction="20000"/>
          </a:bodyPr>
          <a:lstStyle/>
          <a:p>
            <a:pPr marL="428625" indent="-428625">
              <a:buFont typeface="Arial" charset="0"/>
              <a:buChar char="•"/>
            </a:pPr>
            <a:r>
              <a:rPr lang="en-US" sz="2700" b="1" dirty="0" smtClean="0"/>
              <a:t>Part III- Fortify</a:t>
            </a:r>
          </a:p>
          <a:p>
            <a:pPr marL="885814" lvl="1" indent="-428625">
              <a:buFont typeface="Arial" charset="0"/>
              <a:buChar char="•"/>
            </a:pPr>
            <a:r>
              <a:rPr lang="en-US" sz="2500" dirty="0" smtClean="0"/>
              <a:t>Lesson 12- Practice Fortify with both texts </a:t>
            </a:r>
          </a:p>
          <a:p>
            <a:pPr marL="885814" lvl="1" indent="-428625">
              <a:buFont typeface="Arial" charset="0"/>
              <a:buChar char="•"/>
            </a:pPr>
            <a:r>
              <a:rPr lang="en-US" sz="2500" dirty="0" smtClean="0"/>
              <a:t>Lesson 13- Code the Model &amp; Revise the Non-Model</a:t>
            </a:r>
          </a:p>
          <a:p>
            <a:pPr marL="885814" lvl="1" indent="-428625">
              <a:buFont typeface="Arial" charset="0"/>
              <a:buChar char="•"/>
            </a:pPr>
            <a:r>
              <a:rPr lang="en-US" sz="2500" dirty="0" smtClean="0"/>
              <a:t>Lesson 14- Write a Conversation Script</a:t>
            </a:r>
          </a:p>
          <a:p>
            <a:pPr marL="885814" lvl="1" indent="-428625">
              <a:buFont typeface="Arial" charset="0"/>
              <a:buChar char="•"/>
            </a:pPr>
            <a:r>
              <a:rPr lang="en-US" sz="2500" dirty="0" smtClean="0"/>
              <a:t>Lesson 15- Craft an Oral Paragraph</a:t>
            </a:r>
          </a:p>
          <a:p>
            <a:pPr marL="885814" lvl="1" indent="-428625">
              <a:buFont typeface="Arial" charset="0"/>
              <a:buChar char="•"/>
            </a:pPr>
            <a:r>
              <a:rPr lang="en-US" sz="2500" dirty="0" smtClean="0"/>
              <a:t>Lesson 16- Write a Paragraph</a:t>
            </a:r>
            <a:endParaRPr lang="en-US" sz="2400" dirty="0"/>
          </a:p>
          <a:p>
            <a:pPr marL="428625" indent="-428625">
              <a:buFont typeface="Arial" charset="0"/>
              <a:buChar char="•"/>
            </a:pPr>
            <a:endParaRPr lang="en-US" sz="900" dirty="0"/>
          </a:p>
        </p:txBody>
      </p:sp>
      <p:pic>
        <p:nvPicPr>
          <p:cNvPr id="3" name="Picture 2"/>
          <p:cNvPicPr>
            <a:picLocks noChangeAspect="1"/>
          </p:cNvPicPr>
          <p:nvPr/>
        </p:nvPicPr>
        <p:blipFill>
          <a:blip r:embed="rId3"/>
          <a:stretch>
            <a:fillRect/>
          </a:stretch>
        </p:blipFill>
        <p:spPr>
          <a:xfrm>
            <a:off x="5440680" y="1429057"/>
            <a:ext cx="3405651" cy="4373573"/>
          </a:xfrm>
          <a:prstGeom prst="rect">
            <a:avLst/>
          </a:prstGeom>
          <a:ln>
            <a:solidFill>
              <a:schemeClr val="tx1"/>
            </a:solidFill>
          </a:ln>
        </p:spPr>
      </p:pic>
    </p:spTree>
    <p:extLst>
      <p:ext uri="{BB962C8B-B14F-4D97-AF65-F5344CB8AC3E}">
        <p14:creationId xmlns:p14="http://schemas.microsoft.com/office/powerpoint/2010/main" val="631844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39" y="725684"/>
            <a:ext cx="5867410" cy="881439"/>
          </a:xfrm>
        </p:spPr>
        <p:txBody>
          <a:bodyPr>
            <a:noAutofit/>
          </a:bodyPr>
          <a:lstStyle/>
          <a:p>
            <a:r>
              <a:rPr lang="en-US" sz="3600" b="1" dirty="0" smtClean="0"/>
              <a:t>Start Smart 2.0</a:t>
            </a:r>
            <a:br>
              <a:rPr lang="en-US" sz="3600" b="1" dirty="0" smtClean="0"/>
            </a:br>
            <a:r>
              <a:rPr lang="en-US" sz="3600" b="1" dirty="0" smtClean="0"/>
              <a:t>O</a:t>
            </a:r>
            <a:r>
              <a:rPr lang="en-US" sz="2700" b="1" dirty="0" smtClean="0"/>
              <a:t>utline</a:t>
            </a:r>
            <a:r>
              <a:rPr lang="en-US" sz="2700" b="1" dirty="0"/>
              <a:t>, Gr. 2-5</a:t>
            </a:r>
          </a:p>
        </p:txBody>
      </p:sp>
      <p:sp>
        <p:nvSpPr>
          <p:cNvPr id="5" name="Text Placeholder 4"/>
          <p:cNvSpPr>
            <a:spLocks noGrp="1"/>
          </p:cNvSpPr>
          <p:nvPr>
            <p:ph type="body" sz="half" idx="2"/>
          </p:nvPr>
        </p:nvSpPr>
        <p:spPr>
          <a:xfrm>
            <a:off x="285750" y="2204265"/>
            <a:ext cx="5154930" cy="3598365"/>
          </a:xfrm>
        </p:spPr>
        <p:txBody>
          <a:bodyPr>
            <a:normAutofit fontScale="92500" lnSpcReduction="20000"/>
          </a:bodyPr>
          <a:lstStyle/>
          <a:p>
            <a:pPr marL="428625" indent="-428625">
              <a:buFont typeface="Arial" charset="0"/>
              <a:buChar char="•"/>
            </a:pPr>
            <a:r>
              <a:rPr lang="en-US" sz="2700" b="1" dirty="0" smtClean="0"/>
              <a:t>Part IV- Negotiate </a:t>
            </a:r>
          </a:p>
          <a:p>
            <a:pPr marL="885814" lvl="1" indent="-428625">
              <a:buFont typeface="Arial" charset="0"/>
              <a:buChar char="•"/>
            </a:pPr>
            <a:r>
              <a:rPr lang="en-US" sz="2500" dirty="0" smtClean="0"/>
              <a:t>Lesson 17- Practice Negotiate with both texts </a:t>
            </a:r>
          </a:p>
          <a:p>
            <a:pPr marL="885814" lvl="1" indent="-428625">
              <a:buFont typeface="Arial" charset="0"/>
              <a:buChar char="•"/>
            </a:pPr>
            <a:r>
              <a:rPr lang="en-US" sz="2500" dirty="0" smtClean="0"/>
              <a:t>Lesson 18- Code the Model &amp; Revise the Non-Model</a:t>
            </a:r>
          </a:p>
          <a:p>
            <a:pPr marL="885814" lvl="1" indent="-428625">
              <a:buFont typeface="Arial" charset="0"/>
              <a:buChar char="•"/>
            </a:pPr>
            <a:r>
              <a:rPr lang="en-US" sz="2500" dirty="0" smtClean="0"/>
              <a:t>Lesson 19- Write a Conversation Script</a:t>
            </a:r>
          </a:p>
          <a:p>
            <a:pPr marL="885814" lvl="1" indent="-428625">
              <a:buFont typeface="Arial" charset="0"/>
              <a:buChar char="•"/>
            </a:pPr>
            <a:r>
              <a:rPr lang="en-US" sz="2500" dirty="0" smtClean="0"/>
              <a:t>Lesson 20- Craft an Oral Paragraph</a:t>
            </a:r>
          </a:p>
          <a:p>
            <a:pPr marL="885814" lvl="1" indent="-428625">
              <a:buFont typeface="Arial" charset="0"/>
              <a:buChar char="•"/>
            </a:pPr>
            <a:r>
              <a:rPr lang="en-US" sz="2500" dirty="0" smtClean="0"/>
              <a:t>Lesson 21- Write a Paragraph</a:t>
            </a:r>
            <a:endParaRPr lang="en-US" sz="2400" dirty="0"/>
          </a:p>
          <a:p>
            <a:pPr marL="428625" indent="-428625">
              <a:buFont typeface="Arial" charset="0"/>
              <a:buChar char="•"/>
            </a:pPr>
            <a:endParaRPr lang="en-US" sz="900" dirty="0"/>
          </a:p>
        </p:txBody>
      </p:sp>
      <p:pic>
        <p:nvPicPr>
          <p:cNvPr id="3" name="Picture 2"/>
          <p:cNvPicPr>
            <a:picLocks noChangeAspect="1"/>
          </p:cNvPicPr>
          <p:nvPr/>
        </p:nvPicPr>
        <p:blipFill>
          <a:blip r:embed="rId3"/>
          <a:stretch>
            <a:fillRect/>
          </a:stretch>
        </p:blipFill>
        <p:spPr>
          <a:xfrm>
            <a:off x="5365078" y="1701800"/>
            <a:ext cx="3587801" cy="4635499"/>
          </a:xfrm>
          <a:prstGeom prst="rect">
            <a:avLst/>
          </a:prstGeom>
          <a:ln>
            <a:solidFill>
              <a:schemeClr val="tx1"/>
            </a:solidFill>
          </a:ln>
        </p:spPr>
      </p:pic>
    </p:spTree>
    <p:extLst>
      <p:ext uri="{BB962C8B-B14F-4D97-AF65-F5344CB8AC3E}">
        <p14:creationId xmlns:p14="http://schemas.microsoft.com/office/powerpoint/2010/main" val="1191140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39" y="725684"/>
            <a:ext cx="5867410" cy="881439"/>
          </a:xfrm>
        </p:spPr>
        <p:txBody>
          <a:bodyPr>
            <a:noAutofit/>
          </a:bodyPr>
          <a:lstStyle/>
          <a:p>
            <a:r>
              <a:rPr lang="en-US" sz="3600" b="1" dirty="0" smtClean="0"/>
              <a:t>Start Smart 2.0</a:t>
            </a:r>
            <a:br>
              <a:rPr lang="en-US" sz="3600" b="1" dirty="0" smtClean="0"/>
            </a:br>
            <a:r>
              <a:rPr lang="en-US" sz="3600" b="1" dirty="0" smtClean="0"/>
              <a:t>O</a:t>
            </a:r>
            <a:r>
              <a:rPr lang="en-US" sz="2700" b="1" dirty="0" smtClean="0"/>
              <a:t>utline</a:t>
            </a:r>
            <a:r>
              <a:rPr lang="en-US" sz="2700" b="1" dirty="0"/>
              <a:t>, Gr. 2-5</a:t>
            </a:r>
          </a:p>
        </p:txBody>
      </p:sp>
      <p:sp>
        <p:nvSpPr>
          <p:cNvPr id="5" name="Text Placeholder 4"/>
          <p:cNvSpPr>
            <a:spLocks noGrp="1"/>
          </p:cNvSpPr>
          <p:nvPr>
            <p:ph type="body" sz="half" idx="2"/>
          </p:nvPr>
        </p:nvSpPr>
        <p:spPr>
          <a:xfrm>
            <a:off x="285750" y="2204265"/>
            <a:ext cx="5154930" cy="3919444"/>
          </a:xfrm>
        </p:spPr>
        <p:txBody>
          <a:bodyPr>
            <a:normAutofit lnSpcReduction="10000"/>
          </a:bodyPr>
          <a:lstStyle/>
          <a:p>
            <a:pPr marL="428625" indent="-428625">
              <a:buFont typeface="Arial" charset="0"/>
              <a:buChar char="•"/>
            </a:pPr>
            <a:r>
              <a:rPr lang="en-US" sz="2700" b="1" dirty="0" smtClean="0"/>
              <a:t>Part V- Multimedia Project Presentation </a:t>
            </a:r>
          </a:p>
          <a:p>
            <a:pPr marL="885814" lvl="1" indent="-428625">
              <a:buFont typeface="Arial" charset="0"/>
              <a:buChar char="•"/>
            </a:pPr>
            <a:r>
              <a:rPr lang="en-US" sz="2500" dirty="0" smtClean="0"/>
              <a:t>Lesson 22- Introduce the Multimedia Project </a:t>
            </a:r>
          </a:p>
          <a:p>
            <a:pPr marL="885814" lvl="1" indent="-428625">
              <a:buFont typeface="Arial" charset="0"/>
              <a:buChar char="•"/>
            </a:pPr>
            <a:r>
              <a:rPr lang="en-US" sz="2500" dirty="0" smtClean="0"/>
              <a:t>Lesson 23- Work on the project</a:t>
            </a:r>
          </a:p>
          <a:p>
            <a:pPr marL="885814" lvl="1" indent="-428625">
              <a:buFont typeface="Arial" charset="0"/>
              <a:buChar char="•"/>
            </a:pPr>
            <a:r>
              <a:rPr lang="en-US" sz="2500" dirty="0" smtClean="0"/>
              <a:t>Lesson 24- Revise the project </a:t>
            </a:r>
          </a:p>
          <a:p>
            <a:pPr marL="885814" lvl="1" indent="-428625">
              <a:buFont typeface="Arial" charset="0"/>
              <a:buChar char="•"/>
            </a:pPr>
            <a:r>
              <a:rPr lang="en-US" sz="2500" dirty="0" smtClean="0"/>
              <a:t>Lesson 25- Final Presentations</a:t>
            </a:r>
            <a:endParaRPr lang="en-US" sz="900" dirty="0"/>
          </a:p>
        </p:txBody>
      </p:sp>
      <p:pic>
        <p:nvPicPr>
          <p:cNvPr id="3" name="Picture 2"/>
          <p:cNvPicPr>
            <a:picLocks noChangeAspect="1"/>
          </p:cNvPicPr>
          <p:nvPr/>
        </p:nvPicPr>
        <p:blipFill>
          <a:blip r:embed="rId3"/>
          <a:stretch>
            <a:fillRect/>
          </a:stretch>
        </p:blipFill>
        <p:spPr>
          <a:xfrm>
            <a:off x="5365844" y="1485900"/>
            <a:ext cx="3686604" cy="4787899"/>
          </a:xfrm>
          <a:prstGeom prst="rect">
            <a:avLst/>
          </a:prstGeom>
          <a:ln>
            <a:solidFill>
              <a:schemeClr val="tx1"/>
            </a:solidFill>
          </a:ln>
        </p:spPr>
      </p:pic>
    </p:spTree>
    <p:extLst>
      <p:ext uri="{BB962C8B-B14F-4D97-AF65-F5344CB8AC3E}">
        <p14:creationId xmlns:p14="http://schemas.microsoft.com/office/powerpoint/2010/main" val="1207036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Grounding</a:t>
            </a:r>
            <a:endParaRPr lang="en-US" b="1" dirty="0"/>
          </a:p>
        </p:txBody>
      </p:sp>
      <p:sp>
        <p:nvSpPr>
          <p:cNvPr id="3" name="Content Placeholder 2"/>
          <p:cNvSpPr>
            <a:spLocks noGrp="1"/>
          </p:cNvSpPr>
          <p:nvPr>
            <p:ph idx="1"/>
          </p:nvPr>
        </p:nvSpPr>
        <p:spPr/>
        <p:txBody>
          <a:bodyPr/>
          <a:lstStyle/>
          <a:p>
            <a:pPr marL="0" indent="0" algn="ctr">
              <a:buNone/>
            </a:pPr>
            <a:endParaRPr lang="en-US" sz="4000" dirty="0" smtClean="0">
              <a:latin typeface="Avenir Next Regular"/>
              <a:cs typeface="Avenir Next Regular"/>
            </a:endParaRPr>
          </a:p>
          <a:p>
            <a:pPr marL="0" indent="0" algn="ctr">
              <a:buNone/>
            </a:pPr>
            <a:r>
              <a:rPr lang="en-US" sz="4000" dirty="0" smtClean="0">
                <a:latin typeface="Avenir Next Regular"/>
                <a:cs typeface="Avenir Next Regular"/>
              </a:rPr>
              <a:t>What </a:t>
            </a:r>
            <a:r>
              <a:rPr lang="en-US" sz="4000" dirty="0">
                <a:latin typeface="Avenir Next Regular"/>
                <a:cs typeface="Avenir Next Regular"/>
              </a:rPr>
              <a:t>does it mean </a:t>
            </a:r>
            <a:endParaRPr lang="en-US" sz="4000" dirty="0" smtClean="0">
              <a:latin typeface="Avenir Next Regular"/>
              <a:cs typeface="Avenir Next Regular"/>
            </a:endParaRPr>
          </a:p>
          <a:p>
            <a:pPr marL="0" indent="0" algn="ctr">
              <a:buNone/>
            </a:pPr>
            <a:r>
              <a:rPr lang="en-US" sz="4000" dirty="0" smtClean="0">
                <a:latin typeface="Avenir Next Regular"/>
                <a:cs typeface="Avenir Next Regular"/>
              </a:rPr>
              <a:t>to </a:t>
            </a:r>
            <a:r>
              <a:rPr lang="en-US" sz="4000" dirty="0">
                <a:latin typeface="Avenir Next Regular"/>
                <a:cs typeface="Avenir Next Regular"/>
              </a:rPr>
              <a:t>listen for understanding?</a:t>
            </a:r>
          </a:p>
          <a:p>
            <a:pPr marL="0" indent="0">
              <a:buNone/>
            </a:pPr>
            <a:endParaRPr lang="en-US" dirty="0"/>
          </a:p>
        </p:txBody>
      </p:sp>
      <p:grpSp>
        <p:nvGrpSpPr>
          <p:cNvPr id="5" name="Group 4"/>
          <p:cNvGrpSpPr/>
          <p:nvPr/>
        </p:nvGrpSpPr>
        <p:grpSpPr>
          <a:xfrm>
            <a:off x="593672" y="5411499"/>
            <a:ext cx="3359203" cy="1065501"/>
            <a:chOff x="280833" y="5967197"/>
            <a:chExt cx="3318101" cy="82267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33" y="5967197"/>
              <a:ext cx="1275917" cy="681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556750" y="6235872"/>
              <a:ext cx="2042184" cy="553997"/>
            </a:xfrm>
            <a:prstGeom prst="rect">
              <a:avLst/>
            </a:prstGeom>
            <a:noFill/>
          </p:spPr>
          <p:txBody>
            <a:bodyPr wrap="none" rtlCol="0">
              <a:spAutoFit/>
            </a:bodyPr>
            <a:lstStyle/>
            <a:p>
              <a:r>
                <a:rPr lang="en-US" sz="2100" dirty="0"/>
                <a:t>Turn &amp; Talk</a:t>
              </a:r>
            </a:p>
          </p:txBody>
        </p:sp>
      </p:grpSp>
    </p:spTree>
    <p:extLst>
      <p:ext uri="{BB962C8B-B14F-4D97-AF65-F5344CB8AC3E}">
        <p14:creationId xmlns:p14="http://schemas.microsoft.com/office/powerpoint/2010/main" val="383249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a:t>
            </a:r>
            <a:endParaRPr lang="en-US" dirty="0"/>
          </a:p>
        </p:txBody>
      </p:sp>
      <p:sp>
        <p:nvSpPr>
          <p:cNvPr id="3" name="Content Placeholder 2"/>
          <p:cNvSpPr>
            <a:spLocks noGrp="1"/>
          </p:cNvSpPr>
          <p:nvPr>
            <p:ph idx="1"/>
          </p:nvPr>
        </p:nvSpPr>
        <p:spPr/>
        <p:txBody>
          <a:bodyPr>
            <a:normAutofit/>
          </a:bodyPr>
          <a:lstStyle/>
          <a:p>
            <a:pPr marL="0" indent="0">
              <a:buNone/>
            </a:pPr>
            <a:r>
              <a:rPr lang="en-US" sz="2600" dirty="0" smtClean="0">
                <a:latin typeface="Century" charset="0"/>
                <a:ea typeface="Century" charset="0"/>
                <a:cs typeface="Century" charset="0"/>
              </a:rPr>
              <a:t>With a conversation partner discuss the following:</a:t>
            </a:r>
          </a:p>
          <a:p>
            <a:pPr marL="274314" lvl="1" indent="0" algn="ctr">
              <a:buNone/>
            </a:pPr>
            <a:endParaRPr lang="en-US" sz="4400" dirty="0" smtClean="0">
              <a:latin typeface="Century" charset="0"/>
              <a:ea typeface="Century" charset="0"/>
              <a:cs typeface="Century" charset="0"/>
            </a:endParaRPr>
          </a:p>
          <a:p>
            <a:pPr marL="274314" lvl="1" indent="0" algn="ctr">
              <a:buNone/>
            </a:pPr>
            <a:r>
              <a:rPr lang="en-US" sz="4400" dirty="0" smtClean="0">
                <a:latin typeface="Century" charset="0"/>
                <a:ea typeface="Century" charset="0"/>
                <a:cs typeface="Century" charset="0"/>
              </a:rPr>
              <a:t>What are your next steps?</a:t>
            </a:r>
            <a:endParaRPr lang="en-US" sz="4400" b="1" dirty="0" smtClean="0">
              <a:latin typeface="Century" charset="0"/>
              <a:ea typeface="Century" charset="0"/>
              <a:cs typeface="Century" charset="0"/>
            </a:endParaRPr>
          </a:p>
        </p:txBody>
      </p:sp>
    </p:spTree>
    <p:extLst>
      <p:ext uri="{BB962C8B-B14F-4D97-AF65-F5344CB8AC3E}">
        <p14:creationId xmlns:p14="http://schemas.microsoft.com/office/powerpoint/2010/main" val="80462051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p:cNvGraphicFramePr>
            <a:graphicFrameLocks/>
          </p:cNvGraphicFramePr>
          <p:nvPr>
            <p:extLst>
              <p:ext uri="{D42A27DB-BD31-4B8C-83A1-F6EECF244321}">
                <p14:modId xmlns:p14="http://schemas.microsoft.com/office/powerpoint/2010/main" val="3298187221"/>
              </p:ext>
            </p:extLst>
          </p:nvPr>
        </p:nvGraphicFramePr>
        <p:xfrm>
          <a:off x="1" y="-2"/>
          <a:ext cx="9144001" cy="6879774"/>
        </p:xfrm>
        <a:graphic>
          <a:graphicData uri="http://schemas.openxmlformats.org/drawingml/2006/table">
            <a:tbl>
              <a:tblPr firstRow="1" bandRow="1">
                <a:tableStyleId>{46F890A9-2807-4EBB-B81D-B2AA78EC7F39}</a:tableStyleId>
              </a:tblPr>
              <a:tblGrid>
                <a:gridCol w="1577075">
                  <a:extLst>
                    <a:ext uri="{9D8B030D-6E8A-4147-A177-3AD203B41FA5}">
                      <a16:colId xmlns="" xmlns:a16="http://schemas.microsoft.com/office/drawing/2014/main" val="20000"/>
                    </a:ext>
                  </a:extLst>
                </a:gridCol>
                <a:gridCol w="1319284"/>
                <a:gridCol w="1683224">
                  <a:extLst>
                    <a:ext uri="{9D8B030D-6E8A-4147-A177-3AD203B41FA5}">
                      <a16:colId xmlns="" xmlns:a16="http://schemas.microsoft.com/office/drawing/2014/main" val="20001"/>
                    </a:ext>
                  </a:extLst>
                </a:gridCol>
                <a:gridCol w="1304119"/>
                <a:gridCol w="1941016">
                  <a:extLst>
                    <a:ext uri="{9D8B030D-6E8A-4147-A177-3AD203B41FA5}">
                      <a16:colId xmlns="" xmlns:a16="http://schemas.microsoft.com/office/drawing/2014/main" val="20002"/>
                    </a:ext>
                  </a:extLst>
                </a:gridCol>
                <a:gridCol w="1319283"/>
              </a:tblGrid>
              <a:tr h="649438">
                <a:tc>
                  <a:txBody>
                    <a:bodyPr/>
                    <a:lstStyle/>
                    <a:p>
                      <a:pPr marL="0" indent="0" algn="ctr">
                        <a:buFont typeface="+mj-lt"/>
                        <a:buNone/>
                      </a:pPr>
                      <a:r>
                        <a:rPr lang="en-US" sz="1400" dirty="0">
                          <a:solidFill>
                            <a:schemeClr val="bg1"/>
                          </a:solidFill>
                        </a:rPr>
                        <a:t>Start Smart 1.0</a:t>
                      </a:r>
                      <a:endParaRPr lang="en-US" sz="1400" dirty="0">
                        <a:solidFill>
                          <a:schemeClr val="bg1"/>
                        </a:solidFill>
                        <a:latin typeface="Avenir Next" charset="0"/>
                        <a:ea typeface="Avenir Next" charset="0"/>
                        <a:cs typeface="Avenir Next"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indent="0" algn="ctr">
                        <a:buFont typeface="+mj-lt"/>
                        <a:buNone/>
                      </a:pPr>
                      <a:r>
                        <a:rPr lang="en-US" sz="1400" dirty="0" smtClean="0">
                          <a:solidFill>
                            <a:schemeClr val="bg1"/>
                          </a:solidFill>
                          <a:latin typeface="Avenir Next" charset="0"/>
                          <a:ea typeface="Avenir Next" charset="0"/>
                          <a:cs typeface="Avenir Next" charset="0"/>
                        </a:rPr>
                        <a:t>Designated ELD Lessons</a:t>
                      </a:r>
                      <a:endParaRPr lang="en-US" sz="1400" dirty="0">
                        <a:solidFill>
                          <a:schemeClr val="bg1"/>
                        </a:solidFill>
                        <a:latin typeface="Avenir Next" charset="0"/>
                        <a:ea typeface="Avenir Next" charset="0"/>
                        <a:cs typeface="Avenir Next"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indent="0" algn="ctr">
                        <a:buFont typeface="+mj-lt"/>
                        <a:buNone/>
                      </a:pPr>
                      <a:r>
                        <a:rPr lang="en-US" sz="1400" dirty="0">
                          <a:solidFill>
                            <a:schemeClr val="bg1"/>
                          </a:solidFill>
                        </a:rPr>
                        <a:t>Start Smart 2.0</a:t>
                      </a:r>
                      <a:endParaRPr lang="en-US" sz="1400" dirty="0">
                        <a:solidFill>
                          <a:schemeClr val="bg1"/>
                        </a:solidFill>
                        <a:latin typeface="Avenir Next" charset="0"/>
                        <a:ea typeface="Avenir Next" charset="0"/>
                        <a:cs typeface="Avenir Next"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n-US" sz="1400" dirty="0" smtClean="0">
                          <a:solidFill>
                            <a:schemeClr val="bg1"/>
                          </a:solidFill>
                          <a:latin typeface="Avenir Next" charset="0"/>
                          <a:ea typeface="Avenir Next" charset="0"/>
                          <a:cs typeface="Avenir Next" charset="0"/>
                        </a:rPr>
                        <a:t>Designated ELD Lessons</a:t>
                      </a: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indent="0" algn="ctr">
                        <a:buFont typeface="+mj-lt"/>
                        <a:buNone/>
                      </a:pPr>
                      <a:r>
                        <a:rPr lang="en-US" sz="1400" dirty="0">
                          <a:solidFill>
                            <a:schemeClr val="bg1"/>
                          </a:solidFill>
                        </a:rPr>
                        <a:t>Disciplinary</a:t>
                      </a:r>
                      <a:r>
                        <a:rPr lang="en-US" sz="1400" baseline="0" dirty="0">
                          <a:solidFill>
                            <a:schemeClr val="bg1"/>
                          </a:solidFill>
                        </a:rPr>
                        <a:t> Discussions </a:t>
                      </a:r>
                    </a:p>
                    <a:p>
                      <a:pPr marL="0" indent="0" algn="ctr">
                        <a:buFont typeface="+mj-lt"/>
                        <a:buNone/>
                      </a:pPr>
                      <a:r>
                        <a:rPr lang="en-US" sz="1400" baseline="0" dirty="0">
                          <a:solidFill>
                            <a:schemeClr val="bg1"/>
                          </a:solidFill>
                        </a:rPr>
                        <a:t>Using Text Sets</a:t>
                      </a:r>
                      <a:endParaRPr lang="en-US" sz="1400" dirty="0">
                        <a:solidFill>
                          <a:schemeClr val="bg1"/>
                        </a:solidFill>
                        <a:latin typeface="Avenir Next" charset="0"/>
                        <a:ea typeface="Avenir Next" charset="0"/>
                        <a:cs typeface="Avenir Next"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n-US" sz="1400" dirty="0" smtClean="0">
                          <a:solidFill>
                            <a:schemeClr val="bg1"/>
                          </a:solidFill>
                          <a:latin typeface="Avenir Next" charset="0"/>
                          <a:ea typeface="Avenir Next" charset="0"/>
                          <a:cs typeface="Avenir Next" charset="0"/>
                        </a:rPr>
                        <a:t>Designated ELD Lessons</a:t>
                      </a: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 xmlns:a16="http://schemas.microsoft.com/office/drawing/2014/main" val="10000"/>
                  </a:ext>
                </a:extLst>
              </a:tr>
              <a:tr h="523381">
                <a:tc>
                  <a:txBody>
                    <a:bodyPr/>
                    <a:lstStyle/>
                    <a:p>
                      <a:pPr marL="0" indent="0" algn="ctr">
                        <a:buFontTx/>
                        <a:buNone/>
                      </a:pPr>
                      <a:r>
                        <a:rPr lang="en-US" sz="1400" dirty="0" smtClean="0"/>
                        <a:t>August/September</a:t>
                      </a:r>
                      <a:endParaRPr lang="en-US" sz="1400" dirty="0"/>
                    </a:p>
                    <a:p>
                      <a:pPr marL="0" indent="0" algn="ctr">
                        <a:buFontTx/>
                        <a:buNone/>
                      </a:pPr>
                      <a:r>
                        <a:rPr lang="en-US" sz="1400" dirty="0"/>
                        <a:t>15 Lessons</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smtClean="0">
                          <a:latin typeface="Avenir Next" charset="0"/>
                          <a:ea typeface="Avenir Next" charset="0"/>
                          <a:cs typeface="Avenir Next" charset="0"/>
                        </a:rPr>
                        <a:t>September-</a:t>
                      </a:r>
                    </a:p>
                    <a:p>
                      <a:pPr marL="0" indent="0" algn="ctr">
                        <a:buFontTx/>
                        <a:buNone/>
                      </a:pPr>
                      <a:r>
                        <a:rPr lang="en-US" sz="1400" dirty="0" smtClean="0">
                          <a:latin typeface="Avenir Next" charset="0"/>
                          <a:ea typeface="Avenir Next" charset="0"/>
                          <a:cs typeface="Avenir Next" charset="0"/>
                        </a:rPr>
                        <a:t>October</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smtClean="0"/>
                        <a:t>October/November</a:t>
                      </a:r>
                    </a:p>
                    <a:p>
                      <a:pPr marL="0" indent="0" algn="ctr">
                        <a:buFontTx/>
                        <a:buNone/>
                      </a:pPr>
                      <a:r>
                        <a:rPr lang="en-US" sz="1400" dirty="0" smtClean="0"/>
                        <a:t>25 </a:t>
                      </a:r>
                      <a:r>
                        <a:rPr lang="en-US" sz="1400" dirty="0"/>
                        <a:t>Lessons</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smtClean="0">
                          <a:latin typeface="Avenir Next" charset="0"/>
                          <a:ea typeface="Avenir Next" charset="0"/>
                          <a:cs typeface="Avenir Next" charset="0"/>
                        </a:rPr>
                        <a:t>December</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a:t>January</a:t>
                      </a:r>
                      <a:r>
                        <a:rPr lang="en-US" sz="1400" baseline="0" dirty="0"/>
                        <a:t> - February</a:t>
                      </a:r>
                      <a:endParaRPr lang="en-US" sz="1400" dirty="0"/>
                    </a:p>
                    <a:p>
                      <a:pPr marL="0" indent="0" algn="ctr">
                        <a:buFontTx/>
                        <a:buNone/>
                      </a:pPr>
                      <a:r>
                        <a:rPr lang="en-US" sz="1400" dirty="0"/>
                        <a:t>20 Lessons</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smtClean="0">
                          <a:latin typeface="Avenir Next" charset="0"/>
                          <a:ea typeface="Avenir Next" charset="0"/>
                          <a:cs typeface="Avenir Next" charset="0"/>
                        </a:rPr>
                        <a:t>February - June</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385240">
                <a:tc>
                  <a:txBody>
                    <a:bodyPr/>
                    <a:lstStyle/>
                    <a:p>
                      <a:pPr marL="0" indent="0" algn="ctr">
                        <a:buFontTx/>
                        <a:buNone/>
                      </a:pPr>
                      <a:r>
                        <a:rPr lang="en-US" sz="1400" b="1" dirty="0"/>
                        <a:t>Constructive</a:t>
                      </a:r>
                      <a:r>
                        <a:rPr lang="en-US" sz="1400" b="1" baseline="0" dirty="0"/>
                        <a:t> Conversation Skills</a:t>
                      </a:r>
                    </a:p>
                    <a:p>
                      <a:pPr marL="0" indent="0" algn="ctr">
                        <a:buFontTx/>
                        <a:buNone/>
                      </a:pPr>
                      <a:r>
                        <a:rPr lang="en-US" sz="1400" baseline="0" dirty="0">
                          <a:latin typeface="Avenir Next" charset="0"/>
                          <a:ea typeface="Avenir Next" charset="0"/>
                          <a:cs typeface="Avenir Next" charset="0"/>
                        </a:rPr>
                        <a:t>Skills taught in isolation</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venir Next" charset="0"/>
                          <a:ea typeface="Avenir Next" charset="0"/>
                          <a:cs typeface="Avenir Next" charset="0"/>
                        </a:rPr>
                        <a:t>Plan and teach lessons using the Designated ELD Frame of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venir Next" charset="0"/>
                          <a:ea typeface="Avenir Next" charset="0"/>
                          <a:cs typeface="Avenir Next" charset="0"/>
                        </a:rPr>
                        <a:t> and the CA ELD Standards – Part I &amp; Part II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b="1" dirty="0"/>
                        <a:t>Constructive Conversation Skills</a:t>
                      </a:r>
                    </a:p>
                    <a:p>
                      <a:pPr marL="0" indent="0" algn="ctr">
                        <a:buFontTx/>
                        <a:buNone/>
                      </a:pPr>
                      <a:r>
                        <a:rPr lang="en-US" sz="1400" dirty="0">
                          <a:latin typeface="Avenir Next" charset="0"/>
                          <a:ea typeface="Avenir Next" charset="0"/>
                          <a:cs typeface="Avenir Next" charset="0"/>
                        </a:rPr>
                        <a:t>Paraphrasing is emphasized</a:t>
                      </a:r>
                    </a:p>
                    <a:p>
                      <a:pPr marL="0" indent="0" algn="ctr">
                        <a:buFontTx/>
                        <a:buNone/>
                      </a:pPr>
                      <a:r>
                        <a:rPr lang="en-US" sz="1400" dirty="0">
                          <a:latin typeface="Avenir Next" charset="0"/>
                          <a:ea typeface="Avenir Next" charset="0"/>
                          <a:cs typeface="Avenir Next" charset="0"/>
                        </a:rPr>
                        <a:t>Create and Clarify</a:t>
                      </a:r>
                      <a:r>
                        <a:rPr lang="en-US" sz="1400" baseline="0" dirty="0">
                          <a:latin typeface="Avenir Next" charset="0"/>
                          <a:ea typeface="Avenir Next" charset="0"/>
                          <a:cs typeface="Avenir Next" charset="0"/>
                        </a:rPr>
                        <a:t> together</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venir Next" charset="0"/>
                          <a:ea typeface="Avenir Next" charset="0"/>
                          <a:cs typeface="Avenir Next" charset="0"/>
                        </a:rPr>
                        <a:t>Plan and teach lessons using the Designated ELD Frame of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venir Next" charset="0"/>
                          <a:ea typeface="Avenir Next" charset="0"/>
                          <a:cs typeface="Avenir Next" charset="0"/>
                        </a:rPr>
                        <a:t>and the CA ELD Standards – Part I &amp; Part II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indent="0" algn="ctr">
                        <a:buFontTx/>
                        <a:buNone/>
                      </a:pP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b="1" dirty="0"/>
                        <a:t>Constructive</a:t>
                      </a:r>
                      <a:r>
                        <a:rPr lang="en-US" sz="1400" b="1" baseline="0" dirty="0"/>
                        <a:t> Conversation Skills</a:t>
                      </a:r>
                    </a:p>
                    <a:p>
                      <a:pPr marL="0" indent="0" algn="ctr">
                        <a:buFontTx/>
                        <a:buNone/>
                      </a:pPr>
                      <a:r>
                        <a:rPr lang="en-US" sz="1400" b="0" baseline="0" dirty="0">
                          <a:latin typeface="Avenir Next" charset="0"/>
                          <a:ea typeface="Avenir Next" charset="0"/>
                          <a:cs typeface="Avenir Next" charset="0"/>
                        </a:rPr>
                        <a:t>All CC skills applied</a:t>
                      </a:r>
                      <a:endParaRPr lang="en-US" sz="1400" b="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aseline="0" dirty="0" smtClean="0">
                        <a:latin typeface="Avenir Next" charset="0"/>
                        <a:ea typeface="Avenir Next" charset="0"/>
                        <a:cs typeface="Avenir Nex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venir Next" charset="0"/>
                          <a:ea typeface="Avenir Next" charset="0"/>
                          <a:cs typeface="Avenir Next" charset="0"/>
                        </a:rPr>
                        <a:t>Plan and teach lessons using the Designated ELD Frame of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venir Next" charset="0"/>
                          <a:ea typeface="Avenir Next" charset="0"/>
                          <a:cs typeface="Avenir Next" charset="0"/>
                        </a:rPr>
                        <a:t>and the CA ELD Standards – Part I &amp; Part II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venir Next" charset="0"/>
                        <a:ea typeface="Avenir Next" charset="0"/>
                        <a:cs typeface="Avenir Next" charset="0"/>
                      </a:endParaRPr>
                    </a:p>
                    <a:p>
                      <a:pPr marL="0" indent="0" algn="ctr">
                        <a:buFontTx/>
                        <a:buNone/>
                      </a:pPr>
                      <a:endParaRPr lang="en-US" sz="1400" b="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1632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a:t>Visual Texts</a:t>
                      </a:r>
                      <a:endParaRPr lang="en-US" sz="1400" baseline="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aseline="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a:t>Visual Texts</a:t>
                      </a:r>
                    </a:p>
                    <a:p>
                      <a:pPr marL="0" indent="0" algn="ctr">
                        <a:buFontTx/>
                        <a:buNone/>
                      </a:pPr>
                      <a:r>
                        <a:rPr lang="en-US" sz="1400" dirty="0"/>
                        <a:t>Info Graphics</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a:t>Text Sets</a:t>
                      </a:r>
                    </a:p>
                    <a:p>
                      <a:pPr marL="0" indent="0" algn="ctr">
                        <a:buFontTx/>
                        <a:buNone/>
                      </a:pPr>
                      <a:r>
                        <a:rPr lang="en-US" sz="1400" dirty="0"/>
                        <a:t>Multiple Visuals</a:t>
                      </a:r>
                    </a:p>
                    <a:p>
                      <a:pPr marL="0" indent="0" algn="ctr">
                        <a:buFontTx/>
                        <a:buNone/>
                      </a:pPr>
                      <a:r>
                        <a:rPr lang="en-US" sz="1400" dirty="0"/>
                        <a:t>Written Text</a:t>
                      </a:r>
                    </a:p>
                    <a:p>
                      <a:pPr marL="0" indent="0" algn="ctr">
                        <a:buFontTx/>
                        <a:buNone/>
                      </a:pPr>
                      <a:r>
                        <a:rPr lang="en-US" sz="1400" dirty="0"/>
                        <a:t>Audio Text</a:t>
                      </a:r>
                    </a:p>
                    <a:p>
                      <a:pPr marL="0" indent="0" algn="ctr">
                        <a:buFontTx/>
                        <a:buNone/>
                      </a:pPr>
                      <a:r>
                        <a:rPr lang="en-US" sz="1400" dirty="0"/>
                        <a:t>Video</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44827">
                <a:tc>
                  <a:txBody>
                    <a:bodyPr/>
                    <a:lstStyle/>
                    <a:p>
                      <a:pPr marL="0" indent="0" algn="ctr">
                        <a:buFontTx/>
                        <a:buNone/>
                      </a:pPr>
                      <a:r>
                        <a:rPr lang="en-US" sz="1400" dirty="0"/>
                        <a:t>SPF</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a:t>SPF </a:t>
                      </a:r>
                      <a:r>
                        <a:rPr lang="en-US" sz="1400" dirty="0" smtClean="0"/>
                        <a:t>2.0</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a:t>SPF </a:t>
                      </a:r>
                      <a:r>
                        <a:rPr lang="en-US" sz="1400" dirty="0" smtClean="0"/>
                        <a:t>2.0</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719374">
                <a:tc>
                  <a:txBody>
                    <a:bodyPr/>
                    <a:lstStyle/>
                    <a:p>
                      <a:pPr marL="0" indent="0" algn="ctr">
                        <a:buFontTx/>
                        <a:buNone/>
                      </a:pPr>
                      <a:r>
                        <a:rPr lang="en-US" sz="1400" b="1" dirty="0"/>
                        <a:t>Code</a:t>
                      </a:r>
                      <a:r>
                        <a:rPr lang="en-US" sz="1400" b="1" baseline="0" dirty="0"/>
                        <a:t> Models</a:t>
                      </a:r>
                    </a:p>
                    <a:p>
                      <a:pPr marL="0" indent="0" algn="ctr">
                        <a:buFontTx/>
                        <a:buNone/>
                      </a:pPr>
                      <a:r>
                        <a:rPr lang="en-US" sz="1400" dirty="0"/>
                        <a:t>Revise Non-Model</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400" b="1" dirty="0"/>
                        <a:t>Code</a:t>
                      </a:r>
                      <a:r>
                        <a:rPr lang="en-US" sz="1400" b="1" baseline="0" dirty="0"/>
                        <a:t> Models</a:t>
                      </a:r>
                    </a:p>
                    <a:p>
                      <a:pPr marL="0" indent="0" algn="ctr">
                        <a:buFontTx/>
                        <a:buNone/>
                      </a:pPr>
                      <a:r>
                        <a:rPr lang="en-US" sz="1400" dirty="0"/>
                        <a:t>Revise Non-Model</a:t>
                      </a:r>
                    </a:p>
                    <a:p>
                      <a:pPr marL="0" indent="0" algn="ctr">
                        <a:buFontTx/>
                        <a:buNone/>
                      </a:pPr>
                      <a:r>
                        <a:rPr lang="en-US" sz="1400" dirty="0"/>
                        <a:t>Graphic</a:t>
                      </a:r>
                      <a:r>
                        <a:rPr lang="en-US" sz="1400" baseline="0" dirty="0"/>
                        <a:t> Organizer</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400" b="1" dirty="0"/>
                        <a:t>Code</a:t>
                      </a:r>
                      <a:r>
                        <a:rPr lang="en-US" sz="1400" b="1" baseline="0" dirty="0"/>
                        <a:t> Models</a:t>
                      </a:r>
                    </a:p>
                    <a:p>
                      <a:pPr marL="0" indent="0" algn="ctr">
                        <a:buFontTx/>
                        <a:buNone/>
                      </a:pPr>
                      <a:r>
                        <a:rPr lang="en-US" sz="1400" dirty="0"/>
                        <a:t>Graphic Organizers</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82239">
                <a:tc rowSpan="2">
                  <a:txBody>
                    <a:bodyPr/>
                    <a:lstStyle/>
                    <a:p>
                      <a:pPr marL="0" indent="0" algn="ctr">
                        <a:buFontTx/>
                        <a:buNone/>
                      </a:pP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indent="0" algn="ctr">
                        <a:buFontTx/>
                        <a:buNone/>
                      </a:pP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a:t>Close Reading</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49741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400" dirty="0">
                          <a:latin typeface="Avenir Next" charset="0"/>
                          <a:ea typeface="Avenir Next" charset="0"/>
                          <a:cs typeface="Avenir Next" charset="0"/>
                        </a:rPr>
                        <a:t>Critical</a:t>
                      </a:r>
                      <a:r>
                        <a:rPr lang="en-US" sz="1400" baseline="0" dirty="0">
                          <a:latin typeface="Avenir Next" charset="0"/>
                          <a:ea typeface="Avenir Next" charset="0"/>
                          <a:cs typeface="Avenir Next" charset="0"/>
                        </a:rPr>
                        <a:t> Analysis Questions (SBAC)</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377" rtl="0" eaLnBrk="1" fontAlgn="auto" latinLnBrk="0" hangingPunct="1">
                        <a:lnSpc>
                          <a:spcPct val="100000"/>
                        </a:lnSpc>
                        <a:spcBef>
                          <a:spcPts val="0"/>
                        </a:spcBef>
                        <a:spcAft>
                          <a:spcPts val="0"/>
                        </a:spcAft>
                        <a:buClrTx/>
                        <a:buSzTx/>
                        <a:buFontTx/>
                        <a:buNone/>
                        <a:tabLst/>
                        <a:defRPr/>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293404">
                <a:tc>
                  <a:txBody>
                    <a:bodyPr/>
                    <a:lstStyle/>
                    <a:p>
                      <a:pPr marL="0" indent="0" algn="ctr">
                        <a:buFontTx/>
                        <a:buNone/>
                      </a:pP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a:t>Research and Writing</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719374">
                <a:tc>
                  <a:txBody>
                    <a:bodyPr/>
                    <a:lstStyle/>
                    <a:p>
                      <a:pPr marL="0" indent="0" algn="ctr">
                        <a:buFontTx/>
                        <a:buNone/>
                      </a:pPr>
                      <a:r>
                        <a:rPr lang="en-US" sz="1400" dirty="0">
                          <a:latin typeface="Avenir Next" charset="0"/>
                          <a:ea typeface="Avenir Next" charset="0"/>
                          <a:cs typeface="Avenir Next" charset="0"/>
                        </a:rPr>
                        <a:t>Oral Presentation </a:t>
                      </a:r>
                      <a:endParaRPr lang="en-US" sz="1400" dirty="0" smtClean="0">
                        <a:latin typeface="Avenir Next" charset="0"/>
                        <a:ea typeface="Avenir Next" charset="0"/>
                        <a:cs typeface="Avenir Next" charset="0"/>
                      </a:endParaRPr>
                    </a:p>
                    <a:p>
                      <a:pPr marL="0" indent="0" algn="ctr">
                        <a:buFontTx/>
                        <a:buNone/>
                      </a:pPr>
                      <a:r>
                        <a:rPr lang="en-US" sz="1400" dirty="0" smtClean="0">
                          <a:latin typeface="Avenir Next" charset="0"/>
                          <a:ea typeface="Avenir Next" charset="0"/>
                          <a:cs typeface="Avenir Next" charset="0"/>
                        </a:rPr>
                        <a:t>of </a:t>
                      </a:r>
                      <a:r>
                        <a:rPr lang="en-US" sz="1400" dirty="0">
                          <a:latin typeface="Avenir Next" charset="0"/>
                          <a:ea typeface="Avenir Next" charset="0"/>
                          <a:cs typeface="Avenir Next" charset="0"/>
                        </a:rPr>
                        <a:t>Poster</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a:latin typeface="Avenir Next" charset="0"/>
                          <a:ea typeface="Avenir Next" charset="0"/>
                          <a:cs typeface="Avenir Next" charset="0"/>
                        </a:rPr>
                        <a:t>Oral Presentation &amp;</a:t>
                      </a:r>
                      <a:r>
                        <a:rPr lang="en-US" sz="1400" baseline="0" dirty="0">
                          <a:latin typeface="Avenir Next" charset="0"/>
                          <a:ea typeface="Avenir Next" charset="0"/>
                          <a:cs typeface="Avenir Next" charset="0"/>
                        </a:rPr>
                        <a:t> PPT</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1400" dirty="0"/>
                        <a:t>Oral </a:t>
                      </a:r>
                      <a:r>
                        <a:rPr lang="en-US" sz="1400" dirty="0" smtClean="0"/>
                        <a:t>Presentation</a:t>
                      </a:r>
                    </a:p>
                    <a:p>
                      <a:pPr marL="0" indent="0" algn="ctr">
                        <a:buFontTx/>
                        <a:buNone/>
                      </a:pPr>
                      <a:r>
                        <a:rPr lang="en-US" sz="1400" dirty="0" smtClean="0">
                          <a:latin typeface="Avenir Next" charset="0"/>
                          <a:ea typeface="Avenir Next" charset="0"/>
                          <a:cs typeface="Avenir Next" charset="0"/>
                        </a:rPr>
                        <a:t>Multimedia</a:t>
                      </a:r>
                      <a:r>
                        <a:rPr lang="en-US" sz="1400" baseline="0" dirty="0" smtClean="0">
                          <a:latin typeface="Avenir Next" charset="0"/>
                          <a:ea typeface="Avenir Next" charset="0"/>
                          <a:cs typeface="Avenir Next" charset="0"/>
                        </a:rPr>
                        <a:t> </a:t>
                      </a:r>
                      <a:r>
                        <a:rPr lang="en-US" sz="1400" baseline="0" dirty="0">
                          <a:latin typeface="Avenir Next" charset="0"/>
                          <a:ea typeface="Avenir Next" charset="0"/>
                          <a:cs typeface="Avenir Next" charset="0"/>
                        </a:rPr>
                        <a:t>Presentation</a:t>
                      </a:r>
                      <a:endParaRPr lang="en-US" sz="1400" dirty="0">
                        <a:latin typeface="Avenir Next" charset="0"/>
                        <a:ea typeface="Avenir Next" charset="0"/>
                        <a:cs typeface="Avenir Next"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indent="0" algn="ctr">
                        <a:buFontTx/>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pic>
        <p:nvPicPr>
          <p:cNvPr id="16" name="Picture 3" descr="picture 2015-06-11 at 4.21.2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9682" y="1338461"/>
            <a:ext cx="968439" cy="684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descr="picture 2015-06-11 at 4.21.2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8990" y="1338461"/>
            <a:ext cx="968439" cy="684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3" descr="picture 2015-06-11 at 4.21.2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5554" y="1338461"/>
            <a:ext cx="968439" cy="684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725" y="4426070"/>
            <a:ext cx="727238" cy="131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6303" y="5174752"/>
            <a:ext cx="741126" cy="1328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682" y="4428995"/>
            <a:ext cx="727238" cy="131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8260" y="5177677"/>
            <a:ext cx="741126" cy="1328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289" y="4426070"/>
            <a:ext cx="727238" cy="131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2867" y="5174752"/>
            <a:ext cx="741126" cy="1328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6191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Thank you for your Participation! </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457200" y="2247254"/>
            <a:ext cx="8407831" cy="4305946"/>
          </a:xfrm>
          <a:prstGeom prst="rect">
            <a:avLst/>
          </a:prstGeom>
        </p:spPr>
      </p:pic>
    </p:spTree>
    <p:extLst>
      <p:ext uri="{BB962C8B-B14F-4D97-AF65-F5344CB8AC3E}">
        <p14:creationId xmlns:p14="http://schemas.microsoft.com/office/powerpoint/2010/main" val="4953654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88900" y="533400"/>
            <a:ext cx="8953500" cy="990600"/>
          </a:xfrm>
        </p:spPr>
        <p:txBody>
          <a:bodyPr>
            <a:noAutofit/>
          </a:bodyPr>
          <a:lstStyle/>
          <a:p>
            <a:r>
              <a:rPr lang="en-US" sz="2800" dirty="0" smtClean="0"/>
              <a:t>Lesson 7: Practice CREATE and CLARIFY with Both Texts</a:t>
            </a:r>
            <a:endParaRPr lang="en-US" sz="2800"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rot="5400000">
            <a:off x="4981734" y="2771934"/>
            <a:ext cx="3675062" cy="4649470"/>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4293018654"/>
              </p:ext>
            </p:extLst>
          </p:nvPr>
        </p:nvGraphicFramePr>
        <p:xfrm>
          <a:off x="88900" y="1524000"/>
          <a:ext cx="3252787" cy="4064000"/>
        </p:xfrm>
        <a:graphic>
          <a:graphicData uri="http://schemas.openxmlformats.org/presentationml/2006/ole">
            <mc:AlternateContent xmlns:mc="http://schemas.openxmlformats.org/markup-compatibility/2006">
              <mc:Choice xmlns:v="urn:schemas-microsoft-com:vml" Requires="v">
                <p:oleObj spid="_x0000_s6156" name="Document" r:id="rId5" imgW="7327900" imgH="9156700" progId="Word.Document.12">
                  <p:embed/>
                </p:oleObj>
              </mc:Choice>
              <mc:Fallback>
                <p:oleObj name="Document" r:id="rId5" imgW="7327900" imgH="9156700" progId="Word.Document.12">
                  <p:embed/>
                  <p:pic>
                    <p:nvPicPr>
                      <p:cNvPr id="0" name=""/>
                      <p:cNvPicPr/>
                      <p:nvPr/>
                    </p:nvPicPr>
                    <p:blipFill>
                      <a:blip r:embed="rId6"/>
                      <a:stretch>
                        <a:fillRect/>
                      </a:stretch>
                    </p:blipFill>
                    <p:spPr>
                      <a:xfrm>
                        <a:off x="88900" y="1524000"/>
                        <a:ext cx="3252787" cy="40640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40818472"/>
              </p:ext>
            </p:extLst>
          </p:nvPr>
        </p:nvGraphicFramePr>
        <p:xfrm>
          <a:off x="2325689" y="1397000"/>
          <a:ext cx="2627312" cy="4064000"/>
        </p:xfrm>
        <a:graphic>
          <a:graphicData uri="http://schemas.openxmlformats.org/presentationml/2006/ole">
            <mc:AlternateContent xmlns:mc="http://schemas.openxmlformats.org/markup-compatibility/2006">
              <mc:Choice xmlns:v="urn:schemas-microsoft-com:vml" Requires="v">
                <p:oleObj spid="_x0000_s6157" name="Document" r:id="rId8" imgW="7620000" imgH="6896100" progId="Word.Document.12">
                  <p:embed/>
                </p:oleObj>
              </mc:Choice>
              <mc:Fallback>
                <p:oleObj name="Document" r:id="rId8" imgW="7620000" imgH="6896100" progId="Word.Document.12">
                  <p:embed/>
                  <p:pic>
                    <p:nvPicPr>
                      <p:cNvPr id="0" name=""/>
                      <p:cNvPicPr/>
                      <p:nvPr/>
                    </p:nvPicPr>
                    <p:blipFill>
                      <a:blip r:embed="rId9"/>
                      <a:stretch>
                        <a:fillRect/>
                      </a:stretch>
                    </p:blipFill>
                    <p:spPr>
                      <a:xfrm>
                        <a:off x="2325689" y="1397000"/>
                        <a:ext cx="2627312" cy="4064000"/>
                      </a:xfrm>
                      <a:prstGeom prst="rect">
                        <a:avLst/>
                      </a:prstGeom>
                    </p:spPr>
                  </p:pic>
                </p:oleObj>
              </mc:Fallback>
            </mc:AlternateContent>
          </a:graphicData>
        </a:graphic>
      </p:graphicFrame>
    </p:spTree>
    <p:extLst>
      <p:ext uri="{BB962C8B-B14F-4D97-AF65-F5344CB8AC3E}">
        <p14:creationId xmlns:p14="http://schemas.microsoft.com/office/powerpoint/2010/main" val="3690618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Grounding</a:t>
            </a:r>
            <a:endParaRPr lang="en-US" b="1" dirty="0"/>
          </a:p>
        </p:txBody>
      </p:sp>
      <p:pic>
        <p:nvPicPr>
          <p:cNvPr id="4" name="Start Smart 2.0 - Belvedere ES-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706563"/>
            <a:ext cx="8229600" cy="4662487"/>
          </a:xfrm>
        </p:spPr>
      </p:pic>
    </p:spTree>
    <p:extLst>
      <p:ext uri="{BB962C8B-B14F-4D97-AF65-F5344CB8AC3E}">
        <p14:creationId xmlns:p14="http://schemas.microsoft.com/office/powerpoint/2010/main" val="378368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770" y="1595683"/>
            <a:ext cx="8430768" cy="3968441"/>
          </a:xfrm>
        </p:spPr>
        <p:txBody>
          <a:bodyPr>
            <a:noAutofit/>
          </a:bodyPr>
          <a:lstStyle/>
          <a:p>
            <a:pPr marL="0" indent="0">
              <a:buNone/>
              <a:defRPr/>
            </a:pPr>
            <a:r>
              <a:rPr lang="en-US" sz="2200" b="1" dirty="0">
                <a:solidFill>
                  <a:srgbClr val="FF0000"/>
                </a:solidFill>
                <a:latin typeface="Avenir Next" charset="0"/>
                <a:ea typeface="Avenir Next" charset="0"/>
                <a:cs typeface="Avenir Next" charset="0"/>
              </a:rPr>
              <a:t>What?</a:t>
            </a:r>
          </a:p>
          <a:p>
            <a:pPr eaLnBrk="1" hangingPunct="1">
              <a:defRPr/>
            </a:pPr>
            <a:r>
              <a:rPr lang="en-US" sz="2200" dirty="0">
                <a:latin typeface="Avenir Next" charset="0"/>
                <a:ea typeface="Avenir Next" charset="0"/>
                <a:cs typeface="Avenir Next" charset="0"/>
              </a:rPr>
              <a:t>Think and </a:t>
            </a:r>
            <a:r>
              <a:rPr lang="en-US" sz="2200" i="1" dirty="0" smtClean="0">
                <a:latin typeface="Avenir Next" charset="0"/>
                <a:ea typeface="Avenir Next" charset="0"/>
                <a:cs typeface="Avenir Next" charset="0"/>
              </a:rPr>
              <a:t>Reflect </a:t>
            </a:r>
            <a:endParaRPr lang="en-US" sz="2200" i="1" dirty="0">
              <a:solidFill>
                <a:srgbClr val="000000"/>
              </a:solidFill>
              <a:latin typeface="Avenir Next" charset="0"/>
              <a:ea typeface="Avenir Next" charset="0"/>
              <a:cs typeface="Avenir Next" charset="0"/>
            </a:endParaRPr>
          </a:p>
          <a:p>
            <a:pPr eaLnBrk="1" hangingPunct="1">
              <a:defRPr/>
            </a:pPr>
            <a:endParaRPr lang="en-US" sz="1200" dirty="0">
              <a:solidFill>
                <a:srgbClr val="FF0000"/>
              </a:solidFill>
              <a:latin typeface="Avenir Next" charset="0"/>
              <a:ea typeface="Avenir Next" charset="0"/>
              <a:cs typeface="Avenir Next" charset="0"/>
            </a:endParaRPr>
          </a:p>
          <a:p>
            <a:pPr marL="0" indent="0">
              <a:buNone/>
              <a:defRPr/>
            </a:pPr>
            <a:r>
              <a:rPr lang="en-US" sz="2200" b="1" dirty="0">
                <a:solidFill>
                  <a:srgbClr val="FF0000"/>
                </a:solidFill>
                <a:latin typeface="Avenir Next" charset="0"/>
                <a:ea typeface="Avenir Next" charset="0"/>
                <a:cs typeface="Avenir Next" charset="0"/>
              </a:rPr>
              <a:t>How?</a:t>
            </a:r>
            <a:r>
              <a:rPr lang="en-US" altLang="ja-JP" sz="2200" b="1" dirty="0">
                <a:latin typeface="Avenir Next" charset="0"/>
                <a:ea typeface="Avenir Next" charset="0"/>
                <a:cs typeface="Avenir Next" charset="0"/>
              </a:rPr>
              <a:t> </a:t>
            </a:r>
          </a:p>
          <a:p>
            <a:pPr marL="0" indent="0">
              <a:buNone/>
              <a:defRPr/>
            </a:pPr>
            <a:r>
              <a:rPr lang="en-US" sz="2200" b="1" dirty="0">
                <a:solidFill>
                  <a:srgbClr val="000000"/>
                </a:solidFill>
                <a:latin typeface="Avenir Next" charset="0"/>
                <a:ea typeface="Avenir Next" charset="0"/>
                <a:cs typeface="Avenir Next" charset="0"/>
              </a:rPr>
              <a:t>LINES OF COMMUNICATION</a:t>
            </a:r>
            <a:r>
              <a:rPr lang="en-US" sz="2200" dirty="0">
                <a:solidFill>
                  <a:srgbClr val="000000"/>
                </a:solidFill>
                <a:latin typeface="Avenir Next" charset="0"/>
                <a:ea typeface="Avenir Next" charset="0"/>
                <a:cs typeface="Avenir Next" charset="0"/>
              </a:rPr>
              <a:t>:</a:t>
            </a:r>
          </a:p>
          <a:p>
            <a:pPr>
              <a:defRPr/>
            </a:pPr>
            <a:r>
              <a:rPr lang="en-US" sz="2200" dirty="0" smtClean="0">
                <a:solidFill>
                  <a:srgbClr val="000000"/>
                </a:solidFill>
                <a:latin typeface="Avenir Next" charset="0"/>
                <a:ea typeface="Avenir Next" charset="0"/>
                <a:cs typeface="Avenir Next" charset="0"/>
              </a:rPr>
              <a:t>Form </a:t>
            </a:r>
            <a:r>
              <a:rPr lang="en-US" sz="2200" dirty="0">
                <a:solidFill>
                  <a:srgbClr val="000000"/>
                </a:solidFill>
                <a:latin typeface="Avenir Next" charset="0"/>
                <a:ea typeface="Avenir Next" charset="0"/>
                <a:cs typeface="Avenir Next" charset="0"/>
              </a:rPr>
              <a:t>two </a:t>
            </a:r>
            <a:r>
              <a:rPr lang="en-US" sz="2200" dirty="0" smtClean="0">
                <a:solidFill>
                  <a:srgbClr val="000000"/>
                </a:solidFill>
                <a:latin typeface="Avenir Next" charset="0"/>
                <a:ea typeface="Avenir Next" charset="0"/>
                <a:cs typeface="Avenir Next" charset="0"/>
              </a:rPr>
              <a:t>lines </a:t>
            </a:r>
            <a:r>
              <a:rPr lang="en-US" sz="2200" b="1" dirty="0" smtClean="0">
                <a:solidFill>
                  <a:srgbClr val="000000"/>
                </a:solidFill>
                <a:latin typeface="Avenir Next" charset="0"/>
                <a:ea typeface="Avenir Next" charset="0"/>
                <a:cs typeface="Avenir Next" charset="0"/>
              </a:rPr>
              <a:t>(Line A / Line B), </a:t>
            </a:r>
            <a:r>
              <a:rPr lang="en-US" sz="2200" dirty="0">
                <a:solidFill>
                  <a:srgbClr val="000000"/>
                </a:solidFill>
                <a:latin typeface="Avenir Next" charset="0"/>
                <a:ea typeface="Avenir Next" charset="0"/>
                <a:cs typeface="Avenir Next" charset="0"/>
              </a:rPr>
              <a:t>each person should be facing another person in the line (everyone should have a partner</a:t>
            </a:r>
            <a:r>
              <a:rPr lang="en-US" sz="2200" dirty="0" smtClean="0">
                <a:solidFill>
                  <a:srgbClr val="000000"/>
                </a:solidFill>
                <a:latin typeface="Avenir Next" charset="0"/>
                <a:ea typeface="Avenir Next" charset="0"/>
                <a:cs typeface="Avenir Next" charset="0"/>
              </a:rPr>
              <a:t>)</a:t>
            </a:r>
          </a:p>
          <a:p>
            <a:r>
              <a:rPr lang="en-US" sz="2200" dirty="0">
                <a:latin typeface="Avenir Next" charset="0"/>
                <a:ea typeface="Avenir Next" charset="0"/>
                <a:cs typeface="Avenir Next" charset="0"/>
              </a:rPr>
              <a:t>At the </a:t>
            </a:r>
            <a:r>
              <a:rPr lang="en-US" sz="2200" dirty="0" smtClean="0">
                <a:latin typeface="Avenir Next" charset="0"/>
                <a:ea typeface="Avenir Next" charset="0"/>
                <a:cs typeface="Avenir Next" charset="0"/>
              </a:rPr>
              <a:t>signal, partners </a:t>
            </a:r>
            <a:r>
              <a:rPr lang="en-US" sz="2200" dirty="0">
                <a:latin typeface="Avenir Next" charset="0"/>
                <a:ea typeface="Avenir Next" charset="0"/>
                <a:cs typeface="Avenir Next" charset="0"/>
              </a:rPr>
              <a:t>wrap up their </a:t>
            </a:r>
            <a:r>
              <a:rPr lang="en-US" sz="2200" dirty="0" smtClean="0">
                <a:latin typeface="Avenir Next" charset="0"/>
                <a:ea typeface="Avenir Next" charset="0"/>
                <a:cs typeface="Avenir Next" charset="0"/>
              </a:rPr>
              <a:t>discussion </a:t>
            </a:r>
            <a:r>
              <a:rPr lang="en-US" sz="2200" dirty="0">
                <a:latin typeface="Avenir Next" charset="0"/>
                <a:ea typeface="Avenir Next" charset="0"/>
                <a:cs typeface="Avenir Next" charset="0"/>
              </a:rPr>
              <a:t>and </a:t>
            </a:r>
            <a:r>
              <a:rPr lang="en-US" sz="2200" b="1" dirty="0" smtClean="0">
                <a:latin typeface="Avenir Next" charset="0"/>
                <a:ea typeface="Avenir Next" charset="0"/>
                <a:cs typeface="Avenir Next" charset="0"/>
              </a:rPr>
              <a:t>Line A </a:t>
            </a:r>
            <a:r>
              <a:rPr lang="en-US" sz="2200" dirty="0" smtClean="0">
                <a:latin typeface="Avenir Next" charset="0"/>
                <a:ea typeface="Avenir Next" charset="0"/>
                <a:cs typeface="Avenir Next" charset="0"/>
              </a:rPr>
              <a:t>will move </a:t>
            </a:r>
            <a:r>
              <a:rPr lang="en-US" sz="2200" dirty="0">
                <a:latin typeface="Avenir Next" charset="0"/>
                <a:ea typeface="Avenir Next" charset="0"/>
                <a:cs typeface="Avenir Next" charset="0"/>
              </a:rPr>
              <a:t>one position to the left. </a:t>
            </a:r>
            <a:r>
              <a:rPr lang="en-US" sz="2200" dirty="0" smtClean="0">
                <a:latin typeface="Avenir Next" charset="0"/>
                <a:ea typeface="Avenir Next" charset="0"/>
                <a:cs typeface="Avenir Next" charset="0"/>
              </a:rPr>
              <a:t>The partner at </a:t>
            </a:r>
            <a:r>
              <a:rPr lang="en-US" sz="2200" dirty="0">
                <a:latin typeface="Avenir Next" charset="0"/>
                <a:ea typeface="Avenir Next" charset="0"/>
                <a:cs typeface="Avenir Next" charset="0"/>
              </a:rPr>
              <a:t>the end of L</a:t>
            </a:r>
            <a:r>
              <a:rPr lang="en-US" sz="2200" dirty="0" smtClean="0">
                <a:latin typeface="Avenir Next" charset="0"/>
                <a:ea typeface="Avenir Next" charset="0"/>
                <a:cs typeface="Avenir Next" charset="0"/>
              </a:rPr>
              <a:t>ine A will move </a:t>
            </a:r>
            <a:r>
              <a:rPr lang="en-US" sz="2200" dirty="0">
                <a:latin typeface="Avenir Next" charset="0"/>
                <a:ea typeface="Avenir Next" charset="0"/>
                <a:cs typeface="Avenir Next" charset="0"/>
              </a:rPr>
              <a:t>down the center aisle </a:t>
            </a:r>
            <a:r>
              <a:rPr lang="en-US" sz="2200" dirty="0" smtClean="0">
                <a:latin typeface="Avenir Next" charset="0"/>
                <a:ea typeface="Avenir Next" charset="0"/>
                <a:cs typeface="Avenir Next" charset="0"/>
              </a:rPr>
              <a:t>to </a:t>
            </a:r>
            <a:r>
              <a:rPr lang="en-US" sz="2200" dirty="0">
                <a:latin typeface="Avenir Next" charset="0"/>
                <a:ea typeface="Avenir Next" charset="0"/>
                <a:cs typeface="Avenir Next" charset="0"/>
              </a:rPr>
              <a:t>find a </a:t>
            </a:r>
            <a:r>
              <a:rPr lang="en-US" sz="2200" dirty="0" smtClean="0">
                <a:latin typeface="Avenir Next" charset="0"/>
                <a:ea typeface="Avenir Next" charset="0"/>
                <a:cs typeface="Avenir Next" charset="0"/>
              </a:rPr>
              <a:t>new partner.</a:t>
            </a:r>
          </a:p>
          <a:p>
            <a:endParaRPr lang="en-US" sz="2200" b="1" dirty="0">
              <a:solidFill>
                <a:srgbClr val="000000"/>
              </a:solidFill>
              <a:latin typeface="Avenir Next" charset="0"/>
              <a:ea typeface="Avenir Next" charset="0"/>
              <a:cs typeface="Avenir Next" charset="0"/>
            </a:endParaRPr>
          </a:p>
          <a:p>
            <a:pPr marL="0" indent="0" algn="ctr">
              <a:buNone/>
              <a:defRPr/>
            </a:pPr>
            <a:r>
              <a:rPr lang="en-US" sz="2200" b="1" dirty="0" smtClean="0">
                <a:solidFill>
                  <a:srgbClr val="000000"/>
                </a:solidFill>
                <a:latin typeface="Avenir Next" charset="0"/>
                <a:ea typeface="Avenir Next" charset="0"/>
                <a:cs typeface="Avenir Next" charset="0"/>
              </a:rPr>
              <a:t>Be </a:t>
            </a:r>
            <a:r>
              <a:rPr lang="en-US" sz="2200" b="1" dirty="0">
                <a:solidFill>
                  <a:srgbClr val="000000"/>
                </a:solidFill>
                <a:latin typeface="Avenir Next" charset="0"/>
                <a:ea typeface="Avenir Next" charset="0"/>
                <a:cs typeface="Avenir Next" charset="0"/>
              </a:rPr>
              <a:t>prepared to share out</a:t>
            </a:r>
            <a:endParaRPr lang="en-US" sz="2200" b="1" dirty="0">
              <a:solidFill>
                <a:srgbClr val="FF0000"/>
              </a:solidFill>
              <a:latin typeface="Avenir Next" charset="0"/>
              <a:ea typeface="Avenir Next" charset="0"/>
              <a:cs typeface="Avenir Next" charset="0"/>
            </a:endParaRPr>
          </a:p>
        </p:txBody>
      </p:sp>
      <p:sp>
        <p:nvSpPr>
          <p:cNvPr id="6" name="TextBox 2"/>
          <p:cNvSpPr txBox="1">
            <a:spLocks noChangeArrowheads="1"/>
          </p:cNvSpPr>
          <p:nvPr/>
        </p:nvSpPr>
        <p:spPr bwMode="auto">
          <a:xfrm>
            <a:off x="1657351" y="573314"/>
            <a:ext cx="48291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300" b="1" dirty="0">
                <a:solidFill>
                  <a:srgbClr val="FF0000"/>
                </a:solidFill>
                <a:latin typeface="Avenir Next" charset="0"/>
                <a:ea typeface="Avenir Next" charset="0"/>
                <a:cs typeface="Avenir Next" charset="0"/>
              </a:rPr>
              <a:t>Lines of Communication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3950" y="5760721"/>
            <a:ext cx="861558" cy="10972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3638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87637" y="573314"/>
            <a:ext cx="8229600" cy="990600"/>
          </a:xfrm>
        </p:spPr>
        <p:txBody>
          <a:bodyPr/>
          <a:lstStyle/>
          <a:p>
            <a:r>
              <a:rPr lang="en-US" b="1" dirty="0" smtClean="0"/>
              <a:t> </a:t>
            </a:r>
            <a:endParaRPr lang="en-US" b="1" dirty="0"/>
          </a:p>
        </p:txBody>
      </p:sp>
      <p:sp>
        <p:nvSpPr>
          <p:cNvPr id="3" name="Content Placeholder 2"/>
          <p:cNvSpPr>
            <a:spLocks noGrp="1"/>
          </p:cNvSpPr>
          <p:nvPr>
            <p:ph idx="1"/>
          </p:nvPr>
        </p:nvSpPr>
        <p:spPr>
          <a:xfrm>
            <a:off x="457200" y="1981200"/>
            <a:ext cx="8229600" cy="4876800"/>
          </a:xfrm>
        </p:spPr>
        <p:txBody>
          <a:bodyPr/>
          <a:lstStyle/>
          <a:p>
            <a:pPr marL="0" indent="0">
              <a:buNone/>
            </a:pPr>
            <a:r>
              <a:rPr lang="en-US" b="1" dirty="0" smtClean="0">
                <a:latin typeface="Avenir Next Regular"/>
                <a:cs typeface="Avenir Next Regular"/>
              </a:rPr>
              <a:t>Think about the following prompts: </a:t>
            </a:r>
          </a:p>
          <a:p>
            <a:r>
              <a:rPr lang="en-US" dirty="0" smtClean="0">
                <a:latin typeface="Avenir Next Regular"/>
                <a:cs typeface="Avenir Next Regular"/>
              </a:rPr>
              <a:t>What does it mean to listen for understanding?</a:t>
            </a:r>
          </a:p>
          <a:p>
            <a:r>
              <a:rPr lang="en-US" dirty="0" smtClean="0">
                <a:latin typeface="Avenir Next Regular"/>
                <a:cs typeface="Avenir Next Regular"/>
              </a:rPr>
              <a:t>What does it look/sound like for a child at the grade level you teach?</a:t>
            </a:r>
          </a:p>
          <a:p>
            <a:endParaRPr lang="en-US" dirty="0" smtClean="0">
              <a:latin typeface="Avenir Next Regular"/>
              <a:cs typeface="Avenir Next Regular"/>
            </a:endParaRPr>
          </a:p>
          <a:p>
            <a:pPr marL="0" indent="0">
              <a:buNone/>
            </a:pPr>
            <a:r>
              <a:rPr lang="en-US" b="1" dirty="0" smtClean="0">
                <a:latin typeface="Avenir Next Regular"/>
                <a:cs typeface="Avenir Next Regular"/>
              </a:rPr>
              <a:t>Whole Group Share Out</a:t>
            </a:r>
            <a:endParaRPr lang="en-US" b="1" dirty="0">
              <a:latin typeface="Avenir Next Regular"/>
              <a:cs typeface="Avenir Next Regular"/>
            </a:endParaRPr>
          </a:p>
          <a:p>
            <a:r>
              <a:rPr lang="en-US" dirty="0">
                <a:latin typeface="Avenir Next Regular"/>
                <a:cs typeface="Avenir Next Regular"/>
              </a:rPr>
              <a:t>What are some new insights from your partner and the video?</a:t>
            </a:r>
          </a:p>
          <a:p>
            <a:endParaRPr lang="en-US" dirty="0" smtClean="0">
              <a:latin typeface="Avenir Next Regular"/>
              <a:cs typeface="Avenir Next Regular"/>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1984" y="5584309"/>
            <a:ext cx="861558" cy="10972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2"/>
          <p:cNvSpPr txBox="1">
            <a:spLocks noChangeArrowheads="1"/>
          </p:cNvSpPr>
          <p:nvPr/>
        </p:nvSpPr>
        <p:spPr bwMode="auto">
          <a:xfrm>
            <a:off x="2045425" y="582111"/>
            <a:ext cx="48291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300" b="1" dirty="0" smtClean="0">
                <a:solidFill>
                  <a:srgbClr val="FF0000"/>
                </a:solidFill>
                <a:latin typeface="Avenir Next" charset="0"/>
                <a:ea typeface="Avenir Next" charset="0"/>
                <a:cs typeface="Avenir Next" charset="0"/>
              </a:rPr>
              <a:t>Lines </a:t>
            </a:r>
            <a:r>
              <a:rPr lang="en-US" sz="3300" b="1" dirty="0">
                <a:solidFill>
                  <a:srgbClr val="FF0000"/>
                </a:solidFill>
                <a:latin typeface="Avenir Next" charset="0"/>
                <a:ea typeface="Avenir Next" charset="0"/>
                <a:cs typeface="Avenir Next" charset="0"/>
              </a:rPr>
              <a:t>of Communication</a:t>
            </a:r>
          </a:p>
        </p:txBody>
      </p:sp>
    </p:spTree>
    <p:extLst>
      <p:ext uri="{BB962C8B-B14F-4D97-AF65-F5344CB8AC3E}">
        <p14:creationId xmlns:p14="http://schemas.microsoft.com/office/powerpoint/2010/main" val="366305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start smart 2.0</a:t>
            </a:r>
            <a:endParaRPr lang="en-US" b="1" dirty="0"/>
          </a:p>
        </p:txBody>
      </p:sp>
      <p:sp>
        <p:nvSpPr>
          <p:cNvPr id="3" name="Subtitle 2"/>
          <p:cNvSpPr>
            <a:spLocks noGrp="1"/>
          </p:cNvSpPr>
          <p:nvPr>
            <p:ph type="subTitle" idx="1"/>
          </p:nvPr>
        </p:nvSpPr>
        <p:spPr/>
        <p:txBody>
          <a:bodyPr>
            <a:normAutofit/>
          </a:bodyPr>
          <a:lstStyle/>
          <a:p>
            <a:r>
              <a:rPr lang="en-US" i="1" dirty="0"/>
              <a:t>Unit </a:t>
            </a:r>
            <a:r>
              <a:rPr lang="en-US" i="1" dirty="0" smtClean="0"/>
              <a:t>Outline</a:t>
            </a:r>
            <a:endParaRPr lang="en-US" i="1" dirty="0"/>
          </a:p>
        </p:txBody>
      </p:sp>
    </p:spTree>
    <p:extLst>
      <p:ext uri="{BB962C8B-B14F-4D97-AF65-F5344CB8AC3E}">
        <p14:creationId xmlns:p14="http://schemas.microsoft.com/office/powerpoint/2010/main" val="20253466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782" y="629089"/>
            <a:ext cx="6812025" cy="957762"/>
          </a:xfrm>
        </p:spPr>
        <p:txBody>
          <a:bodyPr>
            <a:noAutofit/>
          </a:bodyPr>
          <a:lstStyle/>
          <a:p>
            <a:r>
              <a:rPr lang="en-US" sz="3600" b="1" dirty="0"/>
              <a:t>Start Smart 2.0</a:t>
            </a:r>
            <a:br>
              <a:rPr lang="en-US" sz="3600" b="1" dirty="0"/>
            </a:br>
            <a:r>
              <a:rPr lang="en-US" sz="3600" b="1" dirty="0"/>
              <a:t>O</a:t>
            </a:r>
            <a:r>
              <a:rPr lang="en-US" sz="2700" b="1" dirty="0"/>
              <a:t>utline, Gr. 2-5</a:t>
            </a:r>
          </a:p>
        </p:txBody>
      </p:sp>
      <p:sp>
        <p:nvSpPr>
          <p:cNvPr id="5" name="Text Placeholder 4"/>
          <p:cNvSpPr>
            <a:spLocks noGrp="1"/>
          </p:cNvSpPr>
          <p:nvPr>
            <p:ph type="body" sz="half" idx="2"/>
          </p:nvPr>
        </p:nvSpPr>
        <p:spPr>
          <a:xfrm>
            <a:off x="445656" y="1942555"/>
            <a:ext cx="4241894" cy="2075723"/>
          </a:xfrm>
        </p:spPr>
        <p:txBody>
          <a:bodyPr>
            <a:normAutofit/>
          </a:bodyPr>
          <a:lstStyle/>
          <a:p>
            <a:pPr marL="428625" indent="-428625">
              <a:buFont typeface="Arial" charset="0"/>
              <a:buChar char="•"/>
            </a:pPr>
            <a:r>
              <a:rPr lang="en-US" sz="2400" dirty="0"/>
              <a:t>Pull pages apart</a:t>
            </a:r>
          </a:p>
          <a:p>
            <a:pPr marL="428625" indent="-428625">
              <a:buFont typeface="Arial" charset="0"/>
              <a:buChar char="•"/>
            </a:pPr>
            <a:r>
              <a:rPr lang="en-US" sz="2400" b="1" dirty="0"/>
              <a:t>Scan </a:t>
            </a:r>
            <a:r>
              <a:rPr lang="en-US" sz="2400" b="1" dirty="0" smtClean="0"/>
              <a:t>Part I </a:t>
            </a:r>
            <a:r>
              <a:rPr lang="en-US" sz="2400" b="1" dirty="0"/>
              <a:t>and </a:t>
            </a:r>
            <a:r>
              <a:rPr lang="en-US" sz="2400" b="1" dirty="0" smtClean="0"/>
              <a:t>Part V</a:t>
            </a:r>
            <a:endParaRPr lang="en-US" sz="2400" b="1" dirty="0"/>
          </a:p>
          <a:p>
            <a:pPr marL="428625" indent="-428625">
              <a:buFont typeface="Arial" charset="0"/>
              <a:buChar char="•"/>
            </a:pPr>
            <a:endParaRPr lang="en-US" sz="600" dirty="0"/>
          </a:p>
          <a:p>
            <a:pPr marL="771525" lvl="1" indent="-428625">
              <a:buFont typeface="Arial" charset="0"/>
              <a:buChar char="•"/>
            </a:pPr>
            <a:r>
              <a:rPr lang="en-US" sz="2250" dirty="0"/>
              <a:t>What do you notice?</a:t>
            </a:r>
          </a:p>
          <a:p>
            <a:pPr marL="771525" lvl="1" indent="-428625">
              <a:buFont typeface="Arial" charset="0"/>
              <a:buChar char="•"/>
            </a:pPr>
            <a:endParaRPr lang="en-US" sz="600" dirty="0"/>
          </a:p>
          <a:p>
            <a:pPr marL="771525" lvl="1" indent="-428625">
              <a:buFont typeface="Arial" charset="0"/>
              <a:buChar char="•"/>
            </a:pPr>
            <a:r>
              <a:rPr lang="en-US" sz="2250" dirty="0"/>
              <a:t>What do you wonder?</a:t>
            </a:r>
          </a:p>
          <a:p>
            <a:pPr marL="428625" indent="-428625">
              <a:buFont typeface="Arial" charset="0"/>
              <a:buChar char="•"/>
            </a:pPr>
            <a:endParaRPr lang="en-US" sz="2400" dirty="0"/>
          </a:p>
        </p:txBody>
      </p:sp>
      <p:grpSp>
        <p:nvGrpSpPr>
          <p:cNvPr id="14" name="Group 13"/>
          <p:cNvGrpSpPr/>
          <p:nvPr/>
        </p:nvGrpSpPr>
        <p:grpSpPr>
          <a:xfrm>
            <a:off x="466672" y="4671247"/>
            <a:ext cx="2488575" cy="617004"/>
            <a:chOff x="280833" y="5967197"/>
            <a:chExt cx="3318101" cy="822672"/>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33" y="5967197"/>
              <a:ext cx="1275917" cy="681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1556750" y="6235872"/>
              <a:ext cx="2042184" cy="553997"/>
            </a:xfrm>
            <a:prstGeom prst="rect">
              <a:avLst/>
            </a:prstGeom>
            <a:noFill/>
          </p:spPr>
          <p:txBody>
            <a:bodyPr wrap="none" rtlCol="0">
              <a:spAutoFit/>
            </a:bodyPr>
            <a:lstStyle/>
            <a:p>
              <a:r>
                <a:rPr lang="en-US" sz="2100" dirty="0"/>
                <a:t>Turn &amp; Talk</a:t>
              </a:r>
            </a:p>
          </p:txBody>
        </p:sp>
      </p:grpSp>
      <p:pic>
        <p:nvPicPr>
          <p:cNvPr id="4" name="Picture 3"/>
          <p:cNvPicPr>
            <a:picLocks noChangeAspect="1"/>
          </p:cNvPicPr>
          <p:nvPr/>
        </p:nvPicPr>
        <p:blipFill>
          <a:blip r:embed="rId4"/>
          <a:stretch>
            <a:fillRect/>
          </a:stretch>
        </p:blipFill>
        <p:spPr>
          <a:xfrm>
            <a:off x="4687550" y="629089"/>
            <a:ext cx="3271194" cy="4042158"/>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5845717" y="2550007"/>
            <a:ext cx="3097265" cy="3793126"/>
          </a:xfrm>
          <a:prstGeom prst="rect">
            <a:avLst/>
          </a:prstGeom>
          <a:ln>
            <a:solidFill>
              <a:schemeClr val="tx1"/>
            </a:solidFill>
          </a:ln>
        </p:spPr>
      </p:pic>
    </p:spTree>
    <p:extLst>
      <p:ext uri="{BB962C8B-B14F-4D97-AF65-F5344CB8AC3E}">
        <p14:creationId xmlns:p14="http://schemas.microsoft.com/office/powerpoint/2010/main" val="237051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39" y="725684"/>
            <a:ext cx="5867410" cy="881439"/>
          </a:xfrm>
        </p:spPr>
        <p:txBody>
          <a:bodyPr>
            <a:noAutofit/>
          </a:bodyPr>
          <a:lstStyle/>
          <a:p>
            <a:r>
              <a:rPr lang="en-US" sz="3600" b="1" dirty="0" smtClean="0"/>
              <a:t>Start Smart 2.0</a:t>
            </a:r>
            <a:br>
              <a:rPr lang="en-US" sz="3600" b="1" dirty="0" smtClean="0"/>
            </a:br>
            <a:r>
              <a:rPr lang="en-US" sz="3600" b="1" dirty="0" smtClean="0"/>
              <a:t>O</a:t>
            </a:r>
            <a:r>
              <a:rPr lang="en-US" sz="2700" b="1" dirty="0" smtClean="0"/>
              <a:t>utline</a:t>
            </a:r>
            <a:r>
              <a:rPr lang="en-US" sz="2700" b="1" dirty="0"/>
              <a:t>, Gr. 2-5</a:t>
            </a:r>
          </a:p>
        </p:txBody>
      </p:sp>
      <p:sp>
        <p:nvSpPr>
          <p:cNvPr id="5" name="Text Placeholder 4"/>
          <p:cNvSpPr>
            <a:spLocks noGrp="1"/>
          </p:cNvSpPr>
          <p:nvPr>
            <p:ph type="body" sz="half" idx="2"/>
          </p:nvPr>
        </p:nvSpPr>
        <p:spPr>
          <a:xfrm>
            <a:off x="285750" y="2204266"/>
            <a:ext cx="5154930" cy="2320892"/>
          </a:xfrm>
        </p:spPr>
        <p:txBody>
          <a:bodyPr>
            <a:normAutofit/>
          </a:bodyPr>
          <a:lstStyle/>
          <a:p>
            <a:pPr marL="428625" indent="-428625">
              <a:buFont typeface="Arial" charset="0"/>
              <a:buChar char="•"/>
            </a:pPr>
            <a:r>
              <a:rPr lang="en-US" sz="2700" b="1" dirty="0"/>
              <a:t>Now scan </a:t>
            </a:r>
            <a:r>
              <a:rPr lang="en-US" sz="2700" b="1" dirty="0" smtClean="0"/>
              <a:t>Parts II,III, and IV</a:t>
            </a:r>
            <a:endParaRPr lang="en-US" sz="2700" b="1" dirty="0"/>
          </a:p>
          <a:p>
            <a:pPr marL="428625" indent="-428625">
              <a:buFont typeface="Arial" charset="0"/>
              <a:buChar char="•"/>
            </a:pPr>
            <a:endParaRPr lang="en-US" sz="900" dirty="0"/>
          </a:p>
          <a:p>
            <a:pPr marL="771525" lvl="1" indent="-428625">
              <a:buFont typeface="Arial" charset="0"/>
              <a:buChar char="•"/>
            </a:pPr>
            <a:r>
              <a:rPr lang="en-US" sz="2700" dirty="0"/>
              <a:t>What do you notice?</a:t>
            </a:r>
          </a:p>
          <a:p>
            <a:pPr marL="771525" lvl="1" indent="-428625">
              <a:buFont typeface="Arial" charset="0"/>
              <a:buChar char="•"/>
            </a:pPr>
            <a:endParaRPr lang="en-US" sz="900" dirty="0"/>
          </a:p>
          <a:p>
            <a:pPr marL="771525" lvl="1" indent="-428625">
              <a:buFont typeface="Arial" charset="0"/>
              <a:buChar char="•"/>
            </a:pPr>
            <a:r>
              <a:rPr lang="en-US" sz="2700" dirty="0"/>
              <a:t>What do you wonder?</a:t>
            </a:r>
          </a:p>
          <a:p>
            <a:pPr marL="428625" indent="-428625">
              <a:buFont typeface="Arial" charset="0"/>
              <a:buChar char="•"/>
            </a:pPr>
            <a:endParaRPr lang="en-US" sz="2400" dirty="0"/>
          </a:p>
        </p:txBody>
      </p:sp>
      <p:grpSp>
        <p:nvGrpSpPr>
          <p:cNvPr id="10" name="Group 9"/>
          <p:cNvGrpSpPr/>
          <p:nvPr/>
        </p:nvGrpSpPr>
        <p:grpSpPr>
          <a:xfrm>
            <a:off x="285751" y="5164820"/>
            <a:ext cx="2488575" cy="617004"/>
            <a:chOff x="280833" y="5967197"/>
            <a:chExt cx="3318101" cy="82267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33" y="5967197"/>
              <a:ext cx="1275917" cy="681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1556750" y="6235872"/>
              <a:ext cx="2042184" cy="553997"/>
            </a:xfrm>
            <a:prstGeom prst="rect">
              <a:avLst/>
            </a:prstGeom>
            <a:noFill/>
          </p:spPr>
          <p:txBody>
            <a:bodyPr wrap="none" rtlCol="0">
              <a:spAutoFit/>
            </a:bodyPr>
            <a:lstStyle/>
            <a:p>
              <a:r>
                <a:rPr lang="en-US" sz="2100" dirty="0"/>
                <a:t>Turn &amp; Talk</a:t>
              </a:r>
            </a:p>
          </p:txBody>
        </p:sp>
      </p:grpSp>
      <p:pic>
        <p:nvPicPr>
          <p:cNvPr id="8" name="Picture 7"/>
          <p:cNvPicPr>
            <a:picLocks noChangeAspect="1"/>
          </p:cNvPicPr>
          <p:nvPr/>
        </p:nvPicPr>
        <p:blipFill>
          <a:blip r:embed="rId4"/>
          <a:stretch>
            <a:fillRect/>
          </a:stretch>
        </p:blipFill>
        <p:spPr>
          <a:xfrm>
            <a:off x="6280124" y="725684"/>
            <a:ext cx="2656756" cy="3253649"/>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5814980" y="1542440"/>
            <a:ext cx="2662608" cy="3253649"/>
          </a:xfrm>
          <a:prstGeom prst="rect">
            <a:avLst/>
          </a:prstGeom>
          <a:ln>
            <a:solidFill>
              <a:schemeClr val="tx1"/>
            </a:solidFill>
          </a:ln>
        </p:spPr>
      </p:pic>
      <p:pic>
        <p:nvPicPr>
          <p:cNvPr id="13" name="Picture 12"/>
          <p:cNvPicPr>
            <a:picLocks noChangeAspect="1"/>
          </p:cNvPicPr>
          <p:nvPr/>
        </p:nvPicPr>
        <p:blipFill>
          <a:blip r:embed="rId6"/>
          <a:stretch>
            <a:fillRect/>
          </a:stretch>
        </p:blipFill>
        <p:spPr>
          <a:xfrm>
            <a:off x="5361094" y="2394687"/>
            <a:ext cx="2662608" cy="3259500"/>
          </a:xfrm>
          <a:prstGeom prst="rect">
            <a:avLst/>
          </a:prstGeom>
          <a:ln>
            <a:solidFill>
              <a:schemeClr val="tx1"/>
            </a:solidFill>
          </a:ln>
        </p:spPr>
      </p:pic>
    </p:spTree>
    <p:extLst>
      <p:ext uri="{BB962C8B-B14F-4D97-AF65-F5344CB8AC3E}">
        <p14:creationId xmlns:p14="http://schemas.microsoft.com/office/powerpoint/2010/main" val="537638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053" y="427427"/>
            <a:ext cx="8287753" cy="969771"/>
          </a:xfrm>
        </p:spPr>
        <p:txBody>
          <a:bodyPr>
            <a:noAutofit/>
          </a:bodyPr>
          <a:lstStyle/>
          <a:p>
            <a:r>
              <a:rPr lang="en-US" sz="4400" b="1" dirty="0"/>
              <a:t>Start Smart 2.0 </a:t>
            </a:r>
            <a:r>
              <a:rPr lang="en-US" sz="3600" b="1" dirty="0"/>
              <a:t/>
            </a:r>
            <a:br>
              <a:rPr lang="en-US" sz="3600" b="1" dirty="0"/>
            </a:br>
            <a:r>
              <a:rPr lang="en-US" sz="3600" b="1" dirty="0"/>
              <a:t>Lesson Treasure Hunt</a:t>
            </a:r>
          </a:p>
        </p:txBody>
      </p:sp>
      <p:sp>
        <p:nvSpPr>
          <p:cNvPr id="5" name="Text Placeholder 4"/>
          <p:cNvSpPr>
            <a:spLocks noGrp="1"/>
          </p:cNvSpPr>
          <p:nvPr>
            <p:ph type="body" sz="half" idx="4294967295"/>
          </p:nvPr>
        </p:nvSpPr>
        <p:spPr>
          <a:xfrm>
            <a:off x="233053" y="2072917"/>
            <a:ext cx="5799047" cy="514421"/>
          </a:xfrm>
        </p:spPr>
        <p:txBody>
          <a:bodyPr>
            <a:normAutofit/>
          </a:bodyPr>
          <a:lstStyle/>
          <a:p>
            <a:pPr marL="0" indent="0">
              <a:buNone/>
            </a:pPr>
            <a:r>
              <a:rPr lang="en-US" dirty="0"/>
              <a:t>For example:</a:t>
            </a:r>
          </a:p>
        </p:txBody>
      </p:sp>
      <p:pic>
        <p:nvPicPr>
          <p:cNvPr id="4" name="Picture 3"/>
          <p:cNvPicPr>
            <a:picLocks noChangeAspect="1"/>
          </p:cNvPicPr>
          <p:nvPr/>
        </p:nvPicPr>
        <p:blipFill>
          <a:blip r:embed="rId3"/>
          <a:stretch>
            <a:fillRect/>
          </a:stretch>
        </p:blipFill>
        <p:spPr>
          <a:xfrm>
            <a:off x="0" y="2660366"/>
            <a:ext cx="9144000" cy="2058984"/>
          </a:xfrm>
          <a:prstGeom prst="rect">
            <a:avLst/>
          </a:prstGeom>
        </p:spPr>
      </p:pic>
      <p:sp>
        <p:nvSpPr>
          <p:cNvPr id="10" name="TextBox 9"/>
          <p:cNvSpPr txBox="1"/>
          <p:nvPr/>
        </p:nvSpPr>
        <p:spPr>
          <a:xfrm>
            <a:off x="2184308" y="3239856"/>
            <a:ext cx="529937" cy="323165"/>
          </a:xfrm>
          <a:prstGeom prst="rect">
            <a:avLst/>
          </a:prstGeom>
          <a:solidFill>
            <a:srgbClr val="EFC349"/>
          </a:solidFill>
          <a:ln w="34925"/>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500" b="1" dirty="0"/>
              <a:t>p. </a:t>
            </a:r>
            <a:r>
              <a:rPr lang="en-US" sz="1500" b="1" dirty="0" smtClean="0"/>
              <a:t>9</a:t>
            </a:r>
            <a:endParaRPr lang="en-US" sz="1500" b="1" dirty="0"/>
          </a:p>
        </p:txBody>
      </p:sp>
      <p:sp>
        <p:nvSpPr>
          <p:cNvPr id="13" name="TextBox 12"/>
          <p:cNvSpPr txBox="1"/>
          <p:nvPr/>
        </p:nvSpPr>
        <p:spPr>
          <a:xfrm>
            <a:off x="4329805" y="3190313"/>
            <a:ext cx="529937" cy="323165"/>
          </a:xfrm>
          <a:prstGeom prst="rect">
            <a:avLst/>
          </a:prstGeom>
          <a:solidFill>
            <a:srgbClr val="EFC349"/>
          </a:solidFill>
          <a:ln w="34925"/>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500" b="1" dirty="0"/>
              <a:t>p. </a:t>
            </a:r>
            <a:r>
              <a:rPr lang="en-US" sz="1500" b="1" dirty="0" smtClean="0"/>
              <a:t>9</a:t>
            </a:r>
            <a:endParaRPr lang="en-US" sz="1500" b="1" dirty="0"/>
          </a:p>
        </p:txBody>
      </p:sp>
      <p:sp>
        <p:nvSpPr>
          <p:cNvPr id="14" name="TextBox 13"/>
          <p:cNvSpPr txBox="1"/>
          <p:nvPr/>
        </p:nvSpPr>
        <p:spPr>
          <a:xfrm>
            <a:off x="8822577" y="3436021"/>
            <a:ext cx="332188" cy="322855"/>
          </a:xfrm>
          <a:prstGeom prst="rect">
            <a:avLst/>
          </a:prstGeom>
          <a:solidFill>
            <a:srgbClr val="EFC349"/>
          </a:solidFill>
          <a:ln w="34925"/>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500" b="1" dirty="0" smtClean="0"/>
              <a:t>9</a:t>
            </a:r>
            <a:endParaRPr lang="en-US" sz="1500" b="1" dirty="0"/>
          </a:p>
        </p:txBody>
      </p:sp>
      <p:sp>
        <p:nvSpPr>
          <p:cNvPr id="17" name="TextBox 16"/>
          <p:cNvSpPr txBox="1"/>
          <p:nvPr/>
        </p:nvSpPr>
        <p:spPr>
          <a:xfrm>
            <a:off x="8297334" y="4472472"/>
            <a:ext cx="753410" cy="323165"/>
          </a:xfrm>
          <a:prstGeom prst="rect">
            <a:avLst/>
          </a:prstGeom>
          <a:solidFill>
            <a:srgbClr val="B3EBB3"/>
          </a:solidFill>
          <a:ln w="34925"/>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500" b="1" dirty="0"/>
              <a:t>p. </a:t>
            </a:r>
            <a:r>
              <a:rPr lang="en-US" sz="1500" b="1" dirty="0" smtClean="0"/>
              <a:t>11</a:t>
            </a:r>
            <a:endParaRPr lang="en-US" sz="1500" b="1" dirty="0"/>
          </a:p>
        </p:txBody>
      </p:sp>
    </p:spTree>
    <p:extLst>
      <p:ext uri="{BB962C8B-B14F-4D97-AF65-F5344CB8AC3E}">
        <p14:creationId xmlns:p14="http://schemas.microsoft.com/office/powerpoint/2010/main" val="425222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4294967295"/>
          </p:nvPr>
        </p:nvSpPr>
        <p:spPr>
          <a:xfrm>
            <a:off x="357144" y="3687610"/>
            <a:ext cx="3648721" cy="1989588"/>
          </a:xfrm>
        </p:spPr>
        <p:txBody>
          <a:bodyPr>
            <a:normAutofit/>
          </a:bodyPr>
          <a:lstStyle/>
          <a:p>
            <a:pPr marL="0" indent="0">
              <a:buNone/>
            </a:pPr>
            <a:r>
              <a:rPr lang="en-US" sz="3000" dirty="0"/>
              <a:t>How does Start Smart 2.0 build on the work of 1.0?</a:t>
            </a:r>
          </a:p>
          <a:p>
            <a:pPr lvl="1">
              <a:lnSpc>
                <a:spcPct val="100000"/>
              </a:lnSpc>
              <a:buFont typeface="Arial" charset="0"/>
              <a:buChar char="•"/>
            </a:pPr>
            <a:endParaRPr lang="en-US" sz="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587" y="2181531"/>
            <a:ext cx="2052204" cy="3589895"/>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grpSp>
        <p:nvGrpSpPr>
          <p:cNvPr id="8" name="Group 7"/>
          <p:cNvGrpSpPr/>
          <p:nvPr/>
        </p:nvGrpSpPr>
        <p:grpSpPr>
          <a:xfrm>
            <a:off x="357143" y="2526623"/>
            <a:ext cx="3346910" cy="872588"/>
            <a:chOff x="280833" y="5967197"/>
            <a:chExt cx="3449420" cy="735875"/>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33" y="5967197"/>
              <a:ext cx="1275917" cy="681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1556750" y="6235872"/>
              <a:ext cx="2173503" cy="467200"/>
            </a:xfrm>
            <a:prstGeom prst="rect">
              <a:avLst/>
            </a:prstGeom>
            <a:noFill/>
          </p:spPr>
          <p:txBody>
            <a:bodyPr wrap="none" rtlCol="0">
              <a:spAutoFit/>
            </a:bodyPr>
            <a:lstStyle/>
            <a:p>
              <a:r>
                <a:rPr lang="en-US" sz="3000" dirty="0"/>
                <a:t>Turn &amp; Talk</a:t>
              </a:r>
            </a:p>
          </p:txBody>
        </p:sp>
      </p:grpSp>
      <p:sp>
        <p:nvSpPr>
          <p:cNvPr id="11" name="Title 1"/>
          <p:cNvSpPr txBox="1">
            <a:spLocks/>
          </p:cNvSpPr>
          <p:nvPr/>
        </p:nvSpPr>
        <p:spPr>
          <a:xfrm>
            <a:off x="233053" y="427427"/>
            <a:ext cx="8287753" cy="969771"/>
          </a:xfrm>
          <a:prstGeom prst="rect">
            <a:avLst/>
          </a:prstGeom>
        </p:spPr>
        <p:txBody>
          <a:bodyPr vert="horz" lIns="91440" tIns="45720" rIns="91440" bIns="45720" rtlCol="0" anchor="ctr">
            <a:noAutofit/>
          </a:bodyPr>
          <a:lstStyle>
            <a:lvl1pPr algn="l" defTabSz="914377" rtl="0" eaLnBrk="1" latinLnBrk="0" hangingPunct="1">
              <a:spcBef>
                <a:spcPct val="0"/>
              </a:spcBef>
              <a:buNone/>
              <a:defRPr sz="4000" kern="1200" spc="-100" baseline="0">
                <a:solidFill>
                  <a:schemeClr val="tx2"/>
                </a:solidFill>
                <a:latin typeface="+mj-lt"/>
                <a:ea typeface="+mj-ea"/>
                <a:cs typeface="+mj-cs"/>
              </a:defRPr>
            </a:lvl1pPr>
          </a:lstStyle>
          <a:p>
            <a:r>
              <a:rPr lang="en-US" sz="4400" b="1" dirty="0"/>
              <a:t>Start Smart 2.0 </a:t>
            </a:r>
            <a:r>
              <a:rPr lang="en-US" sz="3600" b="1" dirty="0"/>
              <a:t/>
            </a:r>
            <a:br>
              <a:rPr lang="en-US" sz="3600" b="1" dirty="0"/>
            </a:br>
            <a:r>
              <a:rPr lang="en-US" sz="3600" b="1" dirty="0"/>
              <a:t>Lesson Treasure Hunt</a:t>
            </a:r>
            <a:endParaRPr lang="en-US" sz="2700" b="1" dirty="0"/>
          </a:p>
        </p:txBody>
      </p:sp>
      <p:pic>
        <p:nvPicPr>
          <p:cNvPr id="2" name="Picture 1"/>
          <p:cNvPicPr>
            <a:picLocks noChangeAspect="1"/>
          </p:cNvPicPr>
          <p:nvPr/>
        </p:nvPicPr>
        <p:blipFill>
          <a:blip r:embed="rId5"/>
          <a:stretch>
            <a:fillRect/>
          </a:stretch>
        </p:blipFill>
        <p:spPr>
          <a:xfrm>
            <a:off x="5399981" y="1435476"/>
            <a:ext cx="3744019" cy="4504267"/>
          </a:xfrm>
          <a:prstGeom prst="rect">
            <a:avLst/>
          </a:prstGeom>
          <a:ln>
            <a:solidFill>
              <a:schemeClr val="tx1"/>
            </a:solidFill>
          </a:ln>
        </p:spPr>
      </p:pic>
      <p:pic>
        <p:nvPicPr>
          <p:cNvPr id="4" name="Picture 3"/>
          <p:cNvPicPr>
            <a:picLocks noChangeAspect="1"/>
          </p:cNvPicPr>
          <p:nvPr/>
        </p:nvPicPr>
        <p:blipFill>
          <a:blip r:embed="rId6"/>
          <a:stretch>
            <a:fillRect/>
          </a:stretch>
        </p:blipFill>
        <p:spPr>
          <a:xfrm>
            <a:off x="4428466" y="2181531"/>
            <a:ext cx="3513267" cy="4518170"/>
          </a:xfrm>
          <a:prstGeom prst="rect">
            <a:avLst/>
          </a:prstGeom>
          <a:ln>
            <a:solidFill>
              <a:schemeClr val="tx1"/>
            </a:solidFill>
          </a:ln>
        </p:spPr>
      </p:pic>
    </p:spTree>
    <p:extLst>
      <p:ext uri="{BB962C8B-B14F-4D97-AF65-F5344CB8AC3E}">
        <p14:creationId xmlns:p14="http://schemas.microsoft.com/office/powerpoint/2010/main" val="2039388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ext uri="{D42A27DB-BD31-4B8C-83A1-F6EECF244321}">
                <p14:modId xmlns:p14="http://schemas.microsoft.com/office/powerpoint/2010/main" val="1450073400"/>
              </p:ext>
            </p:extLst>
          </p:nvPr>
        </p:nvGraphicFramePr>
        <p:xfrm>
          <a:off x="0" y="8389"/>
          <a:ext cx="9144000" cy="6900698"/>
        </p:xfrm>
        <a:graphic>
          <a:graphicData uri="http://schemas.openxmlformats.org/drawingml/2006/table">
            <a:tbl>
              <a:tblPr firstRow="1" bandRow="1">
                <a:tableStyleId>{46F890A9-2807-4EBB-B81D-B2AA78EC7F39}</a:tableStyleId>
              </a:tblPr>
              <a:tblGrid>
                <a:gridCol w="3019324"/>
                <a:gridCol w="2935034"/>
                <a:gridCol w="3189642"/>
              </a:tblGrid>
              <a:tr h="840455">
                <a:tc>
                  <a:txBody>
                    <a:bodyPr/>
                    <a:lstStyle/>
                    <a:p>
                      <a:pPr marL="0" indent="0" algn="ctr">
                        <a:buFont typeface="+mj-lt"/>
                        <a:buNone/>
                      </a:pPr>
                      <a:r>
                        <a:rPr lang="en-US" sz="1800" dirty="0" smtClean="0">
                          <a:solidFill>
                            <a:schemeClr val="bg1"/>
                          </a:solidFill>
                        </a:rPr>
                        <a:t>Start Smart 1.0</a:t>
                      </a:r>
                    </a:p>
                    <a:p>
                      <a:pPr marL="0" indent="0" algn="ctr">
                        <a:buFont typeface="+mj-lt"/>
                        <a:buNone/>
                      </a:pPr>
                      <a:r>
                        <a:rPr lang="en-US" sz="1800" dirty="0" smtClean="0">
                          <a:solidFill>
                            <a:schemeClr val="bg1"/>
                          </a:solidFill>
                          <a:latin typeface="Avenir Next" charset="0"/>
                          <a:ea typeface="Avenir Next" charset="0"/>
                          <a:cs typeface="Avenir Next" charset="0"/>
                        </a:rPr>
                        <a:t>Revised</a:t>
                      </a:r>
                    </a:p>
                    <a:p>
                      <a:pPr marL="0" indent="0" algn="ctr">
                        <a:buFont typeface="+mj-lt"/>
                        <a:buNone/>
                      </a:pPr>
                      <a:endParaRPr lang="en-US" sz="1800" dirty="0">
                        <a:solidFill>
                          <a:schemeClr val="bg1"/>
                        </a:solidFill>
                        <a:latin typeface="Avenir Next" charset="0"/>
                        <a:ea typeface="Avenir Next" charset="0"/>
                        <a:cs typeface="Avenir Next"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indent="0" algn="ctr">
                        <a:buFont typeface="+mj-lt"/>
                        <a:buNone/>
                      </a:pPr>
                      <a:r>
                        <a:rPr lang="en-US" sz="1800" dirty="0" smtClean="0">
                          <a:solidFill>
                            <a:schemeClr val="bg1"/>
                          </a:solidFill>
                        </a:rPr>
                        <a:t>Start Smart 2.0</a:t>
                      </a:r>
                      <a:endParaRPr lang="en-US" sz="1800" dirty="0">
                        <a:solidFill>
                          <a:schemeClr val="bg1"/>
                        </a:solidFill>
                        <a:latin typeface="Avenir Next" charset="0"/>
                        <a:ea typeface="Avenir Next" charset="0"/>
                        <a:cs typeface="Avenir Next"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indent="0" algn="ctr">
                        <a:buFont typeface="+mj-lt"/>
                        <a:buNone/>
                      </a:pPr>
                      <a:r>
                        <a:rPr lang="en-US" sz="1800" dirty="0" smtClean="0">
                          <a:solidFill>
                            <a:schemeClr val="bg1"/>
                          </a:solidFill>
                        </a:rPr>
                        <a:t> </a:t>
                      </a:r>
                      <a:endParaRPr lang="en-US" sz="1800" dirty="0">
                        <a:solidFill>
                          <a:schemeClr val="bg1"/>
                        </a:solidFill>
                        <a:latin typeface="Avenir Next" charset="0"/>
                        <a:ea typeface="Avenir Next" charset="0"/>
                        <a:cs typeface="Avenir Next"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801589">
                <a:tc>
                  <a:txBody>
                    <a:bodyPr/>
                    <a:lstStyle/>
                    <a:p>
                      <a:pPr marL="0" indent="0" algn="ctr">
                        <a:buFont typeface="+mj-lt"/>
                        <a:buNone/>
                      </a:pPr>
                      <a:r>
                        <a:rPr lang="en-US" sz="1500" dirty="0" smtClean="0"/>
                        <a:t>August - September</a:t>
                      </a:r>
                    </a:p>
                    <a:p>
                      <a:pPr marL="0" indent="0" algn="ctr">
                        <a:buFont typeface="+mj-lt"/>
                        <a:buNone/>
                      </a:pPr>
                      <a:r>
                        <a:rPr lang="en-US" sz="1500" dirty="0" smtClean="0"/>
                        <a:t>15 Lessons</a:t>
                      </a: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500" dirty="0" smtClean="0"/>
                        <a:t>November – December</a:t>
                      </a:r>
                    </a:p>
                    <a:p>
                      <a:pPr marL="0" indent="0" algn="ctr">
                        <a:buFont typeface="+mj-lt"/>
                        <a:buNone/>
                      </a:pPr>
                      <a:r>
                        <a:rPr lang="en-US" sz="1500" dirty="0" smtClean="0"/>
                        <a:t>25 Lessons</a:t>
                      </a: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500" dirty="0" smtClean="0"/>
                        <a:t> </a:t>
                      </a:r>
                      <a:endParaRPr lang="en-US" sz="1500" dirty="0" smtClean="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2876">
                <a:tc>
                  <a:txBody>
                    <a:bodyPr/>
                    <a:lstStyle/>
                    <a:p>
                      <a:pPr marL="0" indent="0" algn="ctr">
                        <a:buFont typeface="+mj-lt"/>
                        <a:buNone/>
                      </a:pPr>
                      <a:r>
                        <a:rPr lang="en-US" sz="1400" b="1" dirty="0" smtClean="0"/>
                        <a:t>Constructive</a:t>
                      </a:r>
                      <a:r>
                        <a:rPr lang="en-US" sz="1400" b="1" baseline="0" dirty="0" smtClean="0"/>
                        <a:t> Conversation Skills</a:t>
                      </a:r>
                    </a:p>
                    <a:p>
                      <a:pPr marL="285750" indent="-285750" algn="ctr">
                        <a:buFont typeface="Arial" charset="0"/>
                        <a:buChar char="•"/>
                      </a:pPr>
                      <a:r>
                        <a:rPr lang="en-US" sz="1500" baseline="0" dirty="0" smtClean="0">
                          <a:latin typeface="Avenir Next" charset="0"/>
                          <a:ea typeface="Avenir Next" charset="0"/>
                          <a:cs typeface="Avenir Next" charset="0"/>
                        </a:rPr>
                        <a:t>Skills taught in isolation</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400" b="1" dirty="0" smtClean="0"/>
                        <a:t>Constructive Conversation Skills</a:t>
                      </a:r>
                    </a:p>
                    <a:p>
                      <a:pPr marL="285750" indent="-285750" algn="ctr">
                        <a:buFont typeface="Arial" charset="0"/>
                        <a:buChar char="•"/>
                      </a:pPr>
                      <a:r>
                        <a:rPr lang="en-US" sz="1500" dirty="0" smtClean="0">
                          <a:latin typeface="Avenir Next" charset="0"/>
                          <a:ea typeface="Avenir Next" charset="0"/>
                          <a:cs typeface="Avenir Next" charset="0"/>
                        </a:rPr>
                        <a:t>Paraphrasing is emphasized</a:t>
                      </a:r>
                    </a:p>
                    <a:p>
                      <a:pPr marL="285750" indent="-285750" algn="ctr">
                        <a:buFont typeface="Arial" charset="0"/>
                        <a:buChar char="•"/>
                      </a:pPr>
                      <a:r>
                        <a:rPr lang="en-US" sz="1500" dirty="0" smtClean="0">
                          <a:latin typeface="Avenir Next" charset="0"/>
                          <a:ea typeface="Avenir Next" charset="0"/>
                          <a:cs typeface="Avenir Next" charset="0"/>
                        </a:rPr>
                        <a:t>Create and Clarify</a:t>
                      </a:r>
                      <a:r>
                        <a:rPr lang="en-US" sz="1500" baseline="0" dirty="0" smtClean="0">
                          <a:latin typeface="Avenir Next" charset="0"/>
                          <a:ea typeface="Avenir Next" charset="0"/>
                          <a:cs typeface="Avenir Next" charset="0"/>
                        </a:rPr>
                        <a:t> together</a:t>
                      </a: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400" b="1" dirty="0" smtClean="0"/>
                        <a:t> </a:t>
                      </a:r>
                      <a:endParaRPr lang="en-US" sz="1400" b="0" dirty="0" smtClean="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1277">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n-US" sz="1500" baseline="0" dirty="0" smtClean="0"/>
                        <a:t>Visual Texts</a:t>
                      </a:r>
                      <a:endParaRPr lang="en-US" sz="1500" baseline="0" dirty="0" smtClean="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500" dirty="0" smtClean="0"/>
                        <a:t>Visual Texts</a:t>
                      </a:r>
                    </a:p>
                    <a:p>
                      <a:pPr marL="0" indent="0" algn="ctr">
                        <a:buFont typeface="+mj-lt"/>
                        <a:buNone/>
                      </a:pPr>
                      <a:r>
                        <a:rPr lang="en-US" sz="1500" dirty="0" smtClean="0"/>
                        <a:t>Info Graphics</a:t>
                      </a: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500" dirty="0" smtClean="0"/>
                        <a:t> </a:t>
                      </a:r>
                      <a:endParaRPr lang="en-US" sz="1500" dirty="0" smtClean="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6918">
                <a:tc>
                  <a:txBody>
                    <a:bodyPr/>
                    <a:lstStyle/>
                    <a:p>
                      <a:pPr marL="0" indent="0" algn="ctr">
                        <a:buFont typeface="+mj-lt"/>
                        <a:buNone/>
                      </a:pPr>
                      <a:r>
                        <a:rPr lang="en-US" sz="1500" dirty="0" smtClean="0"/>
                        <a:t>SPF</a:t>
                      </a: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500" dirty="0" smtClean="0"/>
                        <a:t>SPF 2.0</a:t>
                      </a: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500" dirty="0" smtClean="0"/>
                        <a:t> </a:t>
                      </a:r>
                      <a:endParaRPr lang="en-US" sz="1500" dirty="0" smtClean="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6457">
                <a:tc>
                  <a:txBody>
                    <a:bodyPr/>
                    <a:lstStyle/>
                    <a:p>
                      <a:pPr marL="0" indent="0" algn="ctr">
                        <a:buFont typeface="+mj-lt"/>
                        <a:buNone/>
                      </a:pPr>
                      <a:r>
                        <a:rPr lang="en-US" sz="1500" b="1" dirty="0" smtClean="0"/>
                        <a:t>Code</a:t>
                      </a:r>
                      <a:r>
                        <a:rPr lang="en-US" sz="1500" b="1" baseline="0" dirty="0" smtClean="0"/>
                        <a:t> Models</a:t>
                      </a:r>
                    </a:p>
                    <a:p>
                      <a:pPr marL="0" indent="0" algn="ctr">
                        <a:buFont typeface="+mj-lt"/>
                        <a:buNone/>
                      </a:pPr>
                      <a:r>
                        <a:rPr lang="en-US" sz="1500" dirty="0" smtClean="0"/>
                        <a:t>Revise Non-Model</a:t>
                      </a: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377" rtl="0" eaLnBrk="1" fontAlgn="auto" latinLnBrk="0" hangingPunct="1">
                        <a:lnSpc>
                          <a:spcPct val="100000"/>
                        </a:lnSpc>
                        <a:spcBef>
                          <a:spcPts val="0"/>
                        </a:spcBef>
                        <a:spcAft>
                          <a:spcPts val="0"/>
                        </a:spcAft>
                        <a:buClrTx/>
                        <a:buSzTx/>
                        <a:buFont typeface="+mj-lt"/>
                        <a:buNone/>
                        <a:tabLst/>
                        <a:defRPr/>
                      </a:pPr>
                      <a:r>
                        <a:rPr lang="en-US" sz="1500" b="1" dirty="0" smtClean="0"/>
                        <a:t>Code</a:t>
                      </a:r>
                      <a:r>
                        <a:rPr lang="en-US" sz="1500" b="1" baseline="0" dirty="0" smtClean="0"/>
                        <a:t> Models</a:t>
                      </a:r>
                    </a:p>
                    <a:p>
                      <a:pPr marL="0" indent="0" algn="ctr">
                        <a:buFont typeface="+mj-lt"/>
                        <a:buNone/>
                      </a:pPr>
                      <a:r>
                        <a:rPr lang="en-US" sz="1500" dirty="0" smtClean="0"/>
                        <a:t>Revise Non-Model</a:t>
                      </a:r>
                    </a:p>
                    <a:p>
                      <a:pPr marL="0" indent="0" algn="ctr">
                        <a:buFont typeface="+mj-lt"/>
                        <a:buNone/>
                      </a:pPr>
                      <a:r>
                        <a:rPr lang="en-US" sz="1500" dirty="0" smtClean="0"/>
                        <a:t>Graphic</a:t>
                      </a:r>
                      <a:r>
                        <a:rPr lang="en-US" sz="1500" baseline="0" dirty="0" smtClean="0"/>
                        <a:t> Organizer</a:t>
                      </a: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377" rtl="0" eaLnBrk="1" fontAlgn="auto" latinLnBrk="0" hangingPunct="1">
                        <a:lnSpc>
                          <a:spcPct val="100000"/>
                        </a:lnSpc>
                        <a:spcBef>
                          <a:spcPts val="0"/>
                        </a:spcBef>
                        <a:spcAft>
                          <a:spcPts val="0"/>
                        </a:spcAft>
                        <a:buClrTx/>
                        <a:buSzTx/>
                        <a:buFont typeface="+mj-lt"/>
                        <a:buNone/>
                        <a:tabLst/>
                        <a:defRPr/>
                      </a:pPr>
                      <a:r>
                        <a:rPr lang="en-US" sz="1500" b="1" dirty="0" smtClean="0"/>
                        <a:t> </a:t>
                      </a:r>
                      <a:endParaRPr lang="en-US" sz="1500" dirty="0" smtClean="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1636">
                <a:tc rowSpan="2">
                  <a:txBody>
                    <a:bodyPr/>
                    <a:lstStyle/>
                    <a:p>
                      <a:pPr marL="0" indent="0" algn="ctr">
                        <a:buFont typeface="+mj-lt"/>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indent="0" algn="ctr">
                        <a:buFont typeface="+mj-lt"/>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500" dirty="0" smtClean="0"/>
                        <a:t> </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1636">
                <a:tc vMerge="1">
                  <a:txBody>
                    <a:bodyPr/>
                    <a:lstStyle/>
                    <a:p>
                      <a:endParaRPr lang="en-US"/>
                    </a:p>
                  </a:txBody>
                  <a:tcPr/>
                </a:tc>
                <a:tc vMerge="1">
                  <a:txBody>
                    <a:bodyPr/>
                    <a:lstStyle/>
                    <a:p>
                      <a:endParaRPr lang="en-US"/>
                    </a:p>
                  </a:txBody>
                  <a:tcPr/>
                </a:tc>
                <a:tc>
                  <a:txBody>
                    <a:bodyPr/>
                    <a:lstStyle/>
                    <a:p>
                      <a:pPr marL="0" marR="0" indent="0" algn="ctr" defTabSz="914377" rtl="0" eaLnBrk="1" fontAlgn="auto" latinLnBrk="0" hangingPunct="1">
                        <a:lnSpc>
                          <a:spcPct val="100000"/>
                        </a:lnSpc>
                        <a:spcBef>
                          <a:spcPts val="0"/>
                        </a:spcBef>
                        <a:spcAft>
                          <a:spcPts val="0"/>
                        </a:spcAft>
                        <a:buClrTx/>
                        <a:buSzTx/>
                        <a:buFont typeface="+mj-lt"/>
                        <a:buNone/>
                        <a:tabLst/>
                        <a:defRPr/>
                      </a:pPr>
                      <a:r>
                        <a:rPr lang="en-US" sz="1500" dirty="0" smtClean="0">
                          <a:latin typeface="Avenir Next" charset="0"/>
                          <a:ea typeface="Avenir Next" charset="0"/>
                          <a:cs typeface="Avenir Next" charset="0"/>
                        </a:rPr>
                        <a:t> </a:t>
                      </a: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359">
                <a:tc>
                  <a:txBody>
                    <a:bodyPr/>
                    <a:lstStyle/>
                    <a:p>
                      <a:pPr marL="0" indent="0" algn="ctr">
                        <a:buFont typeface="+mj-lt"/>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500" dirty="0" smtClean="0"/>
                        <a:t> </a:t>
                      </a:r>
                      <a:endParaRPr lang="en-US" sz="1500" dirty="0" smtClean="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2409">
                <a:tc>
                  <a:txBody>
                    <a:bodyPr/>
                    <a:lstStyle/>
                    <a:p>
                      <a:pPr marL="0" indent="0" algn="ctr">
                        <a:buFont typeface="+mj-lt"/>
                        <a:buNone/>
                      </a:pPr>
                      <a:r>
                        <a:rPr lang="en-US" sz="1500" dirty="0" smtClean="0">
                          <a:latin typeface="Avenir Next" charset="0"/>
                          <a:ea typeface="Avenir Next" charset="0"/>
                          <a:cs typeface="Avenir Next" charset="0"/>
                        </a:rPr>
                        <a:t>Oral Presentation of Poster</a:t>
                      </a: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500" dirty="0" smtClean="0">
                          <a:latin typeface="Avenir Next" charset="0"/>
                          <a:ea typeface="Avenir Next" charset="0"/>
                          <a:cs typeface="Avenir Next" charset="0"/>
                        </a:rPr>
                        <a:t>Oral Presentation &amp;</a:t>
                      </a:r>
                      <a:r>
                        <a:rPr lang="en-US" sz="1500" baseline="0" dirty="0" smtClean="0">
                          <a:latin typeface="Avenir Next" charset="0"/>
                          <a:ea typeface="Avenir Next" charset="0"/>
                          <a:cs typeface="Avenir Next" charset="0"/>
                        </a:rPr>
                        <a:t> PPT</a:t>
                      </a:r>
                      <a:endParaRPr lang="en-US" sz="1500" dirty="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mj-lt"/>
                        <a:buNone/>
                      </a:pPr>
                      <a:r>
                        <a:rPr lang="en-US" sz="1500" dirty="0" smtClean="0"/>
                        <a:t> </a:t>
                      </a:r>
                      <a:endParaRPr lang="en-US" sz="1500" dirty="0" smtClean="0">
                        <a:latin typeface="Avenir Next" charset="0"/>
                        <a:ea typeface="Avenir Next" charset="0"/>
                        <a:cs typeface="Avenir Next" charset="0"/>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7"/>
          <p:cNvSpPr/>
          <p:nvPr/>
        </p:nvSpPr>
        <p:spPr>
          <a:xfrm>
            <a:off x="2969702" y="0"/>
            <a:ext cx="3036815"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603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22650</TotalTime>
  <Words>3084</Words>
  <Application>Microsoft Macintosh PowerPoint</Application>
  <PresentationFormat>On-screen Show (4:3)</PresentationFormat>
  <Paragraphs>518</Paragraphs>
  <Slides>36</Slides>
  <Notes>32</Notes>
  <HiddenSlides>5</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Clarity</vt:lpstr>
      <vt:lpstr>Document</vt:lpstr>
      <vt:lpstr>Notes to Presenter</vt:lpstr>
      <vt:lpstr>PowerPoint Presentation</vt:lpstr>
      <vt:lpstr>Grounding</vt:lpstr>
      <vt:lpstr>start smart 2.0</vt:lpstr>
      <vt:lpstr>Start Smart 2.0 Outline, Gr. 2-5</vt:lpstr>
      <vt:lpstr>Start Smart 2.0 Outline, Gr. 2-5</vt:lpstr>
      <vt:lpstr>Start Smart 2.0  Lesson Treasure Hunt</vt:lpstr>
      <vt:lpstr>PowerPoint Presentation</vt:lpstr>
      <vt:lpstr>PowerPoint Presentation</vt:lpstr>
      <vt:lpstr>SS 2.0 Analyze and Discuss Visual and Infographic Texts</vt:lpstr>
      <vt:lpstr>SS 2.0 Non-Model Conversation-Revise</vt:lpstr>
      <vt:lpstr>SS 2.0 &amp; Writing</vt:lpstr>
      <vt:lpstr>start smart 2.0</vt:lpstr>
      <vt:lpstr>LESSON 1 REVIEW NORMS &amp; SKILLS</vt:lpstr>
      <vt:lpstr>LESSON 2 CLARIFY BY PARAPHRASING</vt:lpstr>
      <vt:lpstr>PowerPoint Presentation</vt:lpstr>
      <vt:lpstr>Stand Up, Hand Up, Pair Up</vt:lpstr>
      <vt:lpstr>LESSON 3 CLARIFY BY BUILDING ON</vt:lpstr>
      <vt:lpstr>PowerPoint Presentation</vt:lpstr>
      <vt:lpstr>Stand Up, Hand Up, Pair Up</vt:lpstr>
      <vt:lpstr>LESSON 4 CLARIFY by PROMPTING</vt:lpstr>
      <vt:lpstr>PowerPoint Presentation</vt:lpstr>
      <vt:lpstr>Stand Up, Hand Up, Pair Up</vt:lpstr>
      <vt:lpstr>LESSON 5 PRACTICE CREATE &amp; CLARIFY WITH VISUAL TEXT</vt:lpstr>
      <vt:lpstr>LESSON 6 PRACTICE CREATE &amp; CLARIFY WITH INFOGRAPHIC</vt:lpstr>
      <vt:lpstr>Start Smart 2.0 Outline, Gr. 2-5</vt:lpstr>
      <vt:lpstr>Start Smart 2.0 Outline, Gr. 2-5</vt:lpstr>
      <vt:lpstr>Start Smart 2.0 Outline, Gr. 2-5</vt:lpstr>
      <vt:lpstr>Start Smart 2.0 Outline, Gr. 2-5</vt:lpstr>
      <vt:lpstr>Reflection </vt:lpstr>
      <vt:lpstr>PowerPoint Presentation</vt:lpstr>
      <vt:lpstr>Thank you for your Participation! </vt:lpstr>
      <vt:lpstr>Lesson 7: Practice CREATE and CLARIFY with Both Texts</vt:lpstr>
      <vt:lpstr>Grounding</vt:lpstr>
      <vt:lpstr>PowerPoint Presentation</vt:lpstr>
      <vt:lpstr> </vt:lpstr>
    </vt:vector>
  </TitlesOfParts>
  <Company>Los Angeles Unified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Alana Monty Amaya Tessa</cp:lastModifiedBy>
  <cp:revision>510</cp:revision>
  <cp:lastPrinted>2016-10-26T21:11:20Z</cp:lastPrinted>
  <dcterms:created xsi:type="dcterms:W3CDTF">2016-03-16T22:18:34Z</dcterms:created>
  <dcterms:modified xsi:type="dcterms:W3CDTF">2017-01-26T06:24:12Z</dcterms:modified>
</cp:coreProperties>
</file>